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  <p:sldMasterId id="2147483864" r:id="rId2"/>
  </p:sldMasterIdLst>
  <p:notesMasterIdLst>
    <p:notesMasterId r:id="rId23"/>
  </p:notesMasterIdLst>
  <p:handoutMasterIdLst>
    <p:handoutMasterId r:id="rId24"/>
  </p:handoutMasterIdLst>
  <p:sldIdLst>
    <p:sldId id="256" r:id="rId3"/>
    <p:sldId id="400" r:id="rId4"/>
    <p:sldId id="392" r:id="rId5"/>
    <p:sldId id="408" r:id="rId6"/>
    <p:sldId id="409" r:id="rId7"/>
    <p:sldId id="394" r:id="rId8"/>
    <p:sldId id="407" r:id="rId9"/>
    <p:sldId id="410" r:id="rId10"/>
    <p:sldId id="411" r:id="rId11"/>
    <p:sldId id="413" r:id="rId12"/>
    <p:sldId id="414" r:id="rId13"/>
    <p:sldId id="415" r:id="rId14"/>
    <p:sldId id="416" r:id="rId15"/>
    <p:sldId id="417" r:id="rId16"/>
    <p:sldId id="418" r:id="rId17"/>
    <p:sldId id="419" r:id="rId18"/>
    <p:sldId id="420" r:id="rId19"/>
    <p:sldId id="421" r:id="rId20"/>
    <p:sldId id="422" r:id="rId21"/>
    <p:sldId id="384" r:id="rId22"/>
  </p:sldIdLst>
  <p:sldSz cx="9144000" cy="6858000" type="screen4x3"/>
  <p:notesSz cx="6808788" cy="9940925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393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tyl pośredni 2 — Ak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70326" autoAdjust="0"/>
  </p:normalViewPr>
  <p:slideViewPr>
    <p:cSldViewPr>
      <p:cViewPr varScale="1">
        <p:scale>
          <a:sx n="54" d="100"/>
          <a:sy n="54" d="100"/>
        </p:scale>
        <p:origin x="466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1" d="100"/>
          <a:sy n="81" d="100"/>
        </p:scale>
        <p:origin x="-4044" y="-102"/>
      </p:cViewPr>
      <p:guideLst>
        <p:guide orient="horz" pos="3131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50475" cy="497046"/>
          </a:xfrm>
          <a:prstGeom prst="rect">
            <a:avLst/>
          </a:prstGeom>
        </p:spPr>
        <p:txBody>
          <a:bodyPr vert="horz" lIns="92272" tIns="46136" rIns="92272" bIns="46136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56738" y="1"/>
            <a:ext cx="2950475" cy="497046"/>
          </a:xfrm>
          <a:prstGeom prst="rect">
            <a:avLst/>
          </a:prstGeom>
        </p:spPr>
        <p:txBody>
          <a:bodyPr vert="horz" lIns="92272" tIns="46136" rIns="92272" bIns="46136" rtlCol="0"/>
          <a:lstStyle>
            <a:lvl1pPr algn="r">
              <a:defRPr sz="1200"/>
            </a:lvl1pPr>
          </a:lstStyle>
          <a:p>
            <a:fld id="{A24D7507-583D-4919-980D-2A8E948461B7}" type="datetimeFigureOut">
              <a:rPr lang="pl-PL" smtClean="0"/>
              <a:pPr/>
              <a:t>04.02.2019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2272" tIns="46136" rIns="92272" bIns="46136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56738" y="9442154"/>
            <a:ext cx="2950475" cy="497046"/>
          </a:xfrm>
          <a:prstGeom prst="rect">
            <a:avLst/>
          </a:prstGeom>
        </p:spPr>
        <p:txBody>
          <a:bodyPr vert="horz" lIns="92272" tIns="46136" rIns="92272" bIns="46136" rtlCol="0" anchor="b"/>
          <a:lstStyle>
            <a:lvl1pPr algn="r">
              <a:defRPr sz="1200"/>
            </a:lvl1pPr>
          </a:lstStyle>
          <a:p>
            <a:fld id="{89B1126F-9B44-4782-868D-67B1FA547A85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243688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50475" cy="497046"/>
          </a:xfrm>
          <a:prstGeom prst="rect">
            <a:avLst/>
          </a:prstGeom>
        </p:spPr>
        <p:txBody>
          <a:bodyPr vert="horz" lIns="92272" tIns="46136" rIns="92272" bIns="46136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6738" y="1"/>
            <a:ext cx="2950475" cy="497046"/>
          </a:xfrm>
          <a:prstGeom prst="rect">
            <a:avLst/>
          </a:prstGeom>
        </p:spPr>
        <p:txBody>
          <a:bodyPr vert="horz" lIns="92272" tIns="46136" rIns="92272" bIns="46136" rtlCol="0"/>
          <a:lstStyle>
            <a:lvl1pPr algn="r">
              <a:defRPr sz="1200"/>
            </a:lvl1pPr>
          </a:lstStyle>
          <a:p>
            <a:fld id="{D48D0DEE-C7B9-488B-9648-E4DF1B3C68D2}" type="datetimeFigureOut">
              <a:rPr lang="pl-PL" smtClean="0"/>
              <a:pPr/>
              <a:t>04.02.2019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70462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72" tIns="46136" rIns="92272" bIns="46136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0879" y="4721941"/>
            <a:ext cx="5447030" cy="4473416"/>
          </a:xfrm>
          <a:prstGeom prst="rect">
            <a:avLst/>
          </a:prstGeom>
        </p:spPr>
        <p:txBody>
          <a:bodyPr vert="horz" lIns="92272" tIns="46136" rIns="92272" bIns="46136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2272" tIns="46136" rIns="92272" bIns="46136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6738" y="9442154"/>
            <a:ext cx="2950475" cy="497046"/>
          </a:xfrm>
          <a:prstGeom prst="rect">
            <a:avLst/>
          </a:prstGeom>
        </p:spPr>
        <p:txBody>
          <a:bodyPr vert="horz" lIns="92272" tIns="46136" rIns="92272" bIns="46136" rtlCol="0" anchor="b"/>
          <a:lstStyle>
            <a:lvl1pPr algn="r">
              <a:defRPr sz="1200"/>
            </a:lvl1pPr>
          </a:lstStyle>
          <a:p>
            <a:fld id="{F55EC7D5-F440-4243-9316-9C64217F2DB2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84827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pl-PL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EC7D5-F440-4243-9316-9C64217F2DB2}" type="slidenum">
              <a:rPr lang="pl-PL" smtClean="0"/>
              <a:pPr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3528551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pl-PL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EC7D5-F440-4243-9316-9C64217F2DB2}" type="slidenum">
              <a:rPr lang="pl-PL" smtClean="0"/>
              <a:pPr/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244297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pl-PL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EC7D5-F440-4243-9316-9C64217F2DB2}" type="slidenum">
              <a:rPr lang="pl-PL" smtClean="0"/>
              <a:pPr/>
              <a:t>11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2442971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pl-PL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EC7D5-F440-4243-9316-9C64217F2DB2}" type="slidenum">
              <a:rPr lang="pl-PL" smtClean="0"/>
              <a:pPr/>
              <a:t>12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2442971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pl-PL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EC7D5-F440-4243-9316-9C64217F2DB2}" type="slidenum">
              <a:rPr lang="pl-PL" smtClean="0"/>
              <a:pPr/>
              <a:t>13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2442971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pl-PL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EC7D5-F440-4243-9316-9C64217F2DB2}" type="slidenum">
              <a:rPr lang="pl-PL" smtClean="0"/>
              <a:pPr/>
              <a:t>14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2442971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pl-PL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EC7D5-F440-4243-9316-9C64217F2DB2}" type="slidenum">
              <a:rPr lang="pl-PL" smtClean="0"/>
              <a:pPr/>
              <a:t>15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2442971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pl-PL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EC7D5-F440-4243-9316-9C64217F2DB2}" type="slidenum">
              <a:rPr lang="pl-PL" smtClean="0"/>
              <a:pPr/>
              <a:t>16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2442971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pl-PL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EC7D5-F440-4243-9316-9C64217F2DB2}" type="slidenum">
              <a:rPr lang="pl-PL" smtClean="0"/>
              <a:pPr/>
              <a:t>17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2442971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pl-PL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EC7D5-F440-4243-9316-9C64217F2DB2}" type="slidenum">
              <a:rPr lang="pl-PL" smtClean="0"/>
              <a:pPr/>
              <a:t>18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2442971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 defTabSz="922721">
              <a:defRPr/>
            </a:pPr>
            <a:endParaRPr lang="pl-PL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EC7D5-F440-4243-9316-9C64217F2DB2}" type="slidenum">
              <a:rPr lang="pl-PL" smtClean="0"/>
              <a:pPr/>
              <a:t>19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244297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EC7D5-F440-4243-9316-9C64217F2DB2}" type="slidenum">
              <a:rPr lang="pl-PL" smtClean="0"/>
              <a:pPr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2442971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endParaRPr lang="pl-PL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D0C4E3-5E40-4D49-B1D1-67EC8651EB0A}" type="slidenum">
              <a:rPr lang="pl-PL" smtClean="0">
                <a:solidFill>
                  <a:prstClr val="black"/>
                </a:solidFill>
              </a:rPr>
              <a:pPr/>
              <a:t>20</a:t>
            </a:fld>
            <a:endParaRPr lang="pl-P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87341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EC7D5-F440-4243-9316-9C64217F2DB2}" type="slidenum">
              <a:rPr lang="pl-PL" smtClean="0"/>
              <a:pPr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244297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pl-PL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EC7D5-F440-4243-9316-9C64217F2DB2}" type="slidenum">
              <a:rPr lang="pl-PL" smtClean="0"/>
              <a:pPr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244297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22721">
              <a:defRPr/>
            </a:pPr>
            <a:endParaRPr lang="pl-PL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EC7D5-F440-4243-9316-9C64217F2DB2}" type="slidenum">
              <a:rPr lang="pl-PL" smtClean="0"/>
              <a:pPr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244297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pl-PL" b="0" dirty="0">
              <a:latin typeface="+mn-lt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EC7D5-F440-4243-9316-9C64217F2DB2}" type="slidenum">
              <a:rPr lang="pl-PL" smtClean="0"/>
              <a:pPr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244297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 defTabSz="922721">
              <a:defRPr/>
            </a:pPr>
            <a:endParaRPr lang="pl-PL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EC7D5-F440-4243-9316-9C64217F2DB2}" type="slidenum">
              <a:rPr lang="pl-PL" smtClean="0"/>
              <a:pPr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244297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 defTabSz="922721">
              <a:defRPr/>
            </a:pPr>
            <a:endParaRPr lang="pl-PL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EC7D5-F440-4243-9316-9C64217F2DB2}" type="slidenum">
              <a:rPr lang="pl-PL" smtClean="0"/>
              <a:pPr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244297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 defTabSz="922721">
              <a:defRPr/>
            </a:pP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EC7D5-F440-4243-9316-9C64217F2DB2}" type="slidenum">
              <a:rPr lang="pl-PL" smtClean="0"/>
              <a:pPr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244297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Prostokąt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rostokąt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ytuł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9" name="Podtytuł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/>
              <a:t>Kliknij, aby edytować styl wzorca podtytułu</a:t>
            </a:r>
            <a:endParaRPr kumimoji="0" lang="en-US"/>
          </a:p>
        </p:txBody>
      </p:sp>
      <p:sp>
        <p:nvSpPr>
          <p:cNvPr id="28" name="Symbol zastępczy daty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963E203F-7D82-4FDB-A8CC-29CA6149292C}" type="datetime1">
              <a:rPr lang="pl-PL" smtClean="0"/>
              <a:t>04.02.2019</a:t>
            </a:fld>
            <a:endParaRPr lang="pl-PL"/>
          </a:p>
        </p:txBody>
      </p:sp>
      <p:sp>
        <p:nvSpPr>
          <p:cNvPr id="17" name="Symbol zastępczy stopki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pl-PL"/>
          </a:p>
        </p:txBody>
      </p:sp>
      <p:sp>
        <p:nvSpPr>
          <p:cNvPr id="29" name="Symbol zastępczy numeru slajdu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F6A3868-AB84-4368-8174-77A2CFABE503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2BE7E-92B4-4C79-BC73-3E5E99957C76}" type="datetime1">
              <a:rPr lang="pl-PL" smtClean="0"/>
              <a:t>04.02.2019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A3868-AB84-4368-8174-77A2CFABE503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17CE59A8-9990-4A8D-8A8E-D56D297721F6}" type="datetime1">
              <a:rPr lang="pl-PL" smtClean="0"/>
              <a:t>04.02.2019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pl-PL"/>
          </a:p>
        </p:txBody>
      </p:sp>
      <p:sp>
        <p:nvSpPr>
          <p:cNvPr id="7" name="Prostokąt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Prostokąt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rostokąt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0F6A3868-AB84-4368-8174-77A2CFABE503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44884F"/>
              </a:solidFill>
            </a:endParaRPr>
          </a:p>
        </p:txBody>
      </p:sp>
      <p:sp>
        <p:nvSpPr>
          <p:cNvPr id="10" name="Prostokąt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44884F"/>
              </a:solidFill>
            </a:endParaRPr>
          </a:p>
        </p:txBody>
      </p:sp>
      <p:sp>
        <p:nvSpPr>
          <p:cNvPr id="11" name="Prostokąt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44884F"/>
              </a:solidFill>
            </a:endParaRPr>
          </a:p>
        </p:txBody>
      </p:sp>
      <p:sp>
        <p:nvSpPr>
          <p:cNvPr id="8" name="Tytuł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9" name="Podtytuł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/>
              <a:t>Kliknij, aby edytować styl wzorca podtytułu</a:t>
            </a:r>
            <a:endParaRPr kumimoji="0" lang="en-US"/>
          </a:p>
        </p:txBody>
      </p:sp>
      <p:sp>
        <p:nvSpPr>
          <p:cNvPr id="28" name="Symbol zastępczy daty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4BAD1CEE-0B5A-4177-9DD4-41400E338B5B}" type="datetime1">
              <a:rPr lang="pl-PL" smtClean="0"/>
              <a:t>04.02.2019</a:t>
            </a:fld>
            <a:endParaRPr lang="pl-PL"/>
          </a:p>
        </p:txBody>
      </p:sp>
      <p:sp>
        <p:nvSpPr>
          <p:cNvPr id="17" name="Symbol zastępczy stopki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pl-PL">
              <a:solidFill>
                <a:srgbClr val="EBDDC3"/>
              </a:solidFill>
            </a:endParaRPr>
          </a:p>
        </p:txBody>
      </p:sp>
      <p:sp>
        <p:nvSpPr>
          <p:cNvPr id="29" name="Symbol zastępczy numeru slajdu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F6A3868-AB84-4368-8174-77A2CFABE503}" type="slidenum">
              <a:rPr lang="pl-PL" smtClean="0">
                <a:solidFill>
                  <a:srgbClr val="EBDDC3"/>
                </a:solidFill>
              </a:rPr>
              <a:pPr/>
              <a:t>‹#›</a:t>
            </a:fld>
            <a:endParaRPr lang="pl-PL">
              <a:solidFill>
                <a:srgbClr val="EBDDC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085820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93C58-4DF3-4B13-890E-DD7A564D0D0C}" type="datetime1">
              <a:rPr lang="pl-PL" smtClean="0">
                <a:solidFill>
                  <a:srgbClr val="00843C"/>
                </a:solidFill>
              </a:rPr>
              <a:t>04.02.2019</a:t>
            </a:fld>
            <a:endParaRPr lang="pl-PL">
              <a:solidFill>
                <a:srgbClr val="00843C"/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srgbClr val="00843C"/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F6A3868-AB84-4368-8174-77A2CFABE503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8" name="Symbol zastępczy zawartości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2596360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7" name="Prostokąt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44884F"/>
              </a:solidFill>
            </a:endParaRPr>
          </a:p>
        </p:txBody>
      </p:sp>
      <p:sp>
        <p:nvSpPr>
          <p:cNvPr id="8" name="Prostokąt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44884F"/>
              </a:solidFill>
            </a:endParaRPr>
          </a:p>
        </p:txBody>
      </p:sp>
      <p:sp>
        <p:nvSpPr>
          <p:cNvPr id="9" name="Prostokąt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44884F"/>
              </a:solidFill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12" name="Symbol zastępczy daty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ADE45-21CF-4E1B-9D58-ADF6B4BA37FA}" type="datetime1">
              <a:rPr lang="pl-PL" smtClean="0">
                <a:solidFill>
                  <a:srgbClr val="00843C"/>
                </a:solidFill>
              </a:rPr>
              <a:t>04.02.2019</a:t>
            </a:fld>
            <a:endParaRPr lang="pl-PL">
              <a:solidFill>
                <a:srgbClr val="00843C"/>
              </a:solidFill>
            </a:endParaRPr>
          </a:p>
        </p:txBody>
      </p:sp>
      <p:sp>
        <p:nvSpPr>
          <p:cNvPr id="13" name="Symbol zastępczy numeru slajdu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0F6A3868-AB84-4368-8174-77A2CFABE503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4" name="Symbol zastępczy stopki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l-PL">
              <a:solidFill>
                <a:srgbClr val="0084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63775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9" name="Symbol zastępczy zawartości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11" name="Symbol zastępczy zawartości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8" name="Symbol zastępczy daty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E266D6B-2B6D-4A63-B167-3B7FB986B1E3}" type="datetime1">
              <a:rPr lang="pl-PL" smtClean="0">
                <a:solidFill>
                  <a:srgbClr val="00843C"/>
                </a:solidFill>
              </a:rPr>
              <a:t>04.02.2019</a:t>
            </a:fld>
            <a:endParaRPr lang="pl-PL">
              <a:solidFill>
                <a:srgbClr val="00843C"/>
              </a:solidFill>
            </a:endParaRPr>
          </a:p>
        </p:txBody>
      </p:sp>
      <p:sp>
        <p:nvSpPr>
          <p:cNvPr id="10" name="Symbol zastępczy numeru slajdu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F6A3868-AB84-4368-8174-77A2CFABE503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2" name="Symbol zastępczy stopki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l-PL">
              <a:solidFill>
                <a:srgbClr val="0084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58729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11" name="Symbol zastępczy zawartości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13" name="Symbol zastępczy zawartości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10" name="Symbol zastępczy daty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15F1528-1204-4FC5-8053-81C53DDD508A}" type="datetime1">
              <a:rPr lang="pl-PL" smtClean="0">
                <a:solidFill>
                  <a:srgbClr val="00843C"/>
                </a:solidFill>
              </a:rPr>
              <a:t>04.02.2019</a:t>
            </a:fld>
            <a:endParaRPr lang="pl-PL">
              <a:solidFill>
                <a:srgbClr val="00843C"/>
              </a:solidFill>
            </a:endParaRPr>
          </a:p>
        </p:txBody>
      </p:sp>
      <p:sp>
        <p:nvSpPr>
          <p:cNvPr id="12" name="Symbol zastępczy numeru slajdu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F6A3868-AB84-4368-8174-77A2CFABE503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4" name="Symbol zastępczy stopki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l-PL">
              <a:solidFill>
                <a:srgbClr val="00843C"/>
              </a:solidFill>
            </a:endParaRPr>
          </a:p>
        </p:txBody>
      </p:sp>
      <p:sp>
        <p:nvSpPr>
          <p:cNvPr id="16" name="Symbol zastępczy tekstu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15" name="Symbol zastępczy tekstu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35482313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630F2-F577-450A-ADB1-C9D5E8B61383}" type="datetime1">
              <a:rPr lang="pl-PL" smtClean="0">
                <a:solidFill>
                  <a:srgbClr val="00843C"/>
                </a:solidFill>
              </a:rPr>
              <a:t>04.02.2019</a:t>
            </a:fld>
            <a:endParaRPr lang="pl-PL">
              <a:solidFill>
                <a:srgbClr val="00843C"/>
              </a:solidFill>
            </a:endParaRP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srgbClr val="00843C"/>
              </a:solidFill>
            </a:endParaRP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F6A3868-AB84-4368-8174-77A2CFABE50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7863051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E128B-E62E-4F5A-BF57-3858866CBC44}" type="datetime1">
              <a:rPr lang="pl-PL" smtClean="0">
                <a:solidFill>
                  <a:srgbClr val="00843C"/>
                </a:solidFill>
              </a:rPr>
              <a:t>04.02.2019</a:t>
            </a:fld>
            <a:endParaRPr lang="pl-PL">
              <a:solidFill>
                <a:srgbClr val="00843C"/>
              </a:solidFill>
            </a:endParaRPr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srgbClr val="00843C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F6A3868-AB84-4368-8174-77A2CFABE503}" type="slidenum">
              <a:rPr lang="pl-PL" smtClean="0">
                <a:solidFill>
                  <a:srgbClr val="00843C"/>
                </a:solidFill>
              </a:rPr>
              <a:pPr/>
              <a:t>‹#›</a:t>
            </a:fld>
            <a:endParaRPr lang="pl-PL">
              <a:solidFill>
                <a:srgbClr val="0084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271416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784A-A436-4B56-A16A-3EA56D934AAE}" type="datetime1">
              <a:rPr lang="pl-PL" smtClean="0">
                <a:solidFill>
                  <a:srgbClr val="00843C"/>
                </a:solidFill>
              </a:rPr>
              <a:t>04.02.2019</a:t>
            </a:fld>
            <a:endParaRPr lang="pl-PL">
              <a:solidFill>
                <a:srgbClr val="00843C"/>
              </a:solidFill>
            </a:endParaRP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srgbClr val="00843C"/>
              </a:solidFill>
            </a:endParaRP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F6A3868-AB84-4368-8174-77A2CFABE503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9" name="Symbol zastępczy zawartości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137284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21F12-7815-45DD-9D2E-F84C9C6EE007}" type="datetime1">
              <a:rPr lang="pl-PL" smtClean="0"/>
              <a:t>04.02.2019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F6A3868-AB84-4368-8174-77A2CFABE503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8" name="Symbol zastępczy zawartości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8" name="Prostokąt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44884F"/>
              </a:solidFill>
            </a:endParaRPr>
          </a:p>
        </p:txBody>
      </p:sp>
      <p:sp>
        <p:nvSpPr>
          <p:cNvPr id="9" name="Prostokąt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44884F"/>
              </a:solidFill>
            </a:endParaRPr>
          </a:p>
        </p:txBody>
      </p:sp>
      <p:sp>
        <p:nvSpPr>
          <p:cNvPr id="10" name="Prostokąt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44884F"/>
              </a:solidFill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11" name="Prostokąt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44884F"/>
              </a:solidFill>
            </a:endParaRPr>
          </a:p>
        </p:txBody>
      </p:sp>
      <p:sp>
        <p:nvSpPr>
          <p:cNvPr id="12" name="Symbol zastępczy daty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C0C37F1B-CC8F-4586-894D-9B04484465D9}" type="datetime1">
              <a:rPr lang="pl-PL" smtClean="0">
                <a:solidFill>
                  <a:srgbClr val="00843C"/>
                </a:solidFill>
              </a:rPr>
              <a:t>04.02.2019</a:t>
            </a:fld>
            <a:endParaRPr lang="pl-PL">
              <a:solidFill>
                <a:srgbClr val="00843C"/>
              </a:solidFill>
            </a:endParaRPr>
          </a:p>
        </p:txBody>
      </p:sp>
      <p:sp>
        <p:nvSpPr>
          <p:cNvPr id="13" name="Symbol zastępczy numeru slajdu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0F6A3868-AB84-4368-8174-77A2CFABE503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4" name="Symbol zastępczy stopki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pl-PL">
              <a:solidFill>
                <a:srgbClr val="00843C"/>
              </a:solidFill>
            </a:endParaRP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l-PL"/>
              <a:t>Kliknij ikonę, aby dodać obraz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41401977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C3380-5F8E-486E-913E-26DBD2730BAA}" type="datetime1">
              <a:rPr lang="pl-PL" smtClean="0">
                <a:solidFill>
                  <a:srgbClr val="00843C"/>
                </a:solidFill>
              </a:rPr>
              <a:t>04.02.2019</a:t>
            </a:fld>
            <a:endParaRPr lang="pl-PL">
              <a:solidFill>
                <a:srgbClr val="00843C"/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srgbClr val="00843C"/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A3868-AB84-4368-8174-77A2CFABE50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720132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B56D3CAD-5B5B-4820-9AAB-12E141359E4C}" type="datetime1">
              <a:rPr lang="pl-PL" smtClean="0">
                <a:solidFill>
                  <a:srgbClr val="00843C"/>
                </a:solidFill>
              </a:rPr>
              <a:t>04.02.2019</a:t>
            </a:fld>
            <a:endParaRPr lang="pl-PL">
              <a:solidFill>
                <a:srgbClr val="00843C"/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pl-PL">
              <a:solidFill>
                <a:srgbClr val="00843C"/>
              </a:solidFill>
            </a:endParaRPr>
          </a:p>
        </p:txBody>
      </p:sp>
      <p:sp>
        <p:nvSpPr>
          <p:cNvPr id="7" name="Prostokąt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44884F"/>
              </a:solidFill>
            </a:endParaRPr>
          </a:p>
        </p:txBody>
      </p:sp>
      <p:sp>
        <p:nvSpPr>
          <p:cNvPr id="8" name="Prostokąt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44884F"/>
              </a:solidFill>
            </a:endParaRPr>
          </a:p>
        </p:txBody>
      </p:sp>
      <p:sp>
        <p:nvSpPr>
          <p:cNvPr id="9" name="Prostokąt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44884F"/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0F6A3868-AB84-4368-8174-77A2CFABE50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426400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7" name="Prostokąt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Prostokąt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rostokąt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12" name="Symbol zastępczy daty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6D55E-3818-44C1-A5F2-3BA9DB06F45E}" type="datetime1">
              <a:rPr lang="pl-PL" smtClean="0"/>
              <a:t>04.02.2019</a:t>
            </a:fld>
            <a:endParaRPr lang="pl-PL"/>
          </a:p>
        </p:txBody>
      </p:sp>
      <p:sp>
        <p:nvSpPr>
          <p:cNvPr id="13" name="Symbol zastępczy numeru slajdu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0F6A3868-AB84-4368-8174-77A2CFABE503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4" name="Symbol zastępczy stopki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9" name="Symbol zastępczy zawartości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11" name="Symbol zastępczy zawartości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8" name="Symbol zastępczy daty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88EDBE1-6AF1-4C86-B5D7-9B2471A8ACC4}" type="datetime1">
              <a:rPr lang="pl-PL" smtClean="0"/>
              <a:t>04.02.2019</a:t>
            </a:fld>
            <a:endParaRPr lang="pl-PL"/>
          </a:p>
        </p:txBody>
      </p:sp>
      <p:sp>
        <p:nvSpPr>
          <p:cNvPr id="10" name="Symbol zastępczy numeru slajdu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F6A3868-AB84-4368-8174-77A2CFABE503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2" name="Symbol zastępczy stopki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11" name="Symbol zastępczy zawartości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13" name="Symbol zastępczy zawartości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10" name="Symbol zastępczy daty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F2B5C0B-1617-448C-A643-0FA0D05B45D8}" type="datetime1">
              <a:rPr lang="pl-PL" smtClean="0"/>
              <a:t>04.02.2019</a:t>
            </a:fld>
            <a:endParaRPr lang="pl-PL"/>
          </a:p>
        </p:txBody>
      </p:sp>
      <p:sp>
        <p:nvSpPr>
          <p:cNvPr id="12" name="Symbol zastępczy numeru slajdu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F6A3868-AB84-4368-8174-77A2CFABE503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4" name="Symbol zastępczy stopki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l-PL"/>
          </a:p>
        </p:txBody>
      </p:sp>
      <p:sp>
        <p:nvSpPr>
          <p:cNvPr id="16" name="Symbol zastępczy tekstu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15" name="Symbol zastępczy tekstu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C6248-4C86-46E9-B551-45ADF3F6EE50}" type="datetime1">
              <a:rPr lang="pl-PL" smtClean="0"/>
              <a:t>04.02.2019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F6A3868-AB84-4368-8174-77A2CFABE503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CF54C-944B-474E-91E5-11B82E1581E3}" type="datetime1">
              <a:rPr lang="pl-PL" smtClean="0"/>
              <a:t>04.02.2019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F6A3868-AB84-4368-8174-77A2CFABE503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BF37A-99B9-4D0E-BCB8-7AE557CD5AAE}" type="datetime1">
              <a:rPr lang="pl-PL" smtClean="0"/>
              <a:t>04.02.2019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F6A3868-AB84-4368-8174-77A2CFABE503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9" name="Symbol zastępczy zawartości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8" name="Prostokąt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rostokąt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Prostokąt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11" name="Prostokąt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ymbol zastępczy daty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747BD8E0-81BF-4F05-9556-3782996AA853}" type="datetime1">
              <a:rPr lang="pl-PL" smtClean="0"/>
              <a:t>04.02.2019</a:t>
            </a:fld>
            <a:endParaRPr lang="pl-PL"/>
          </a:p>
        </p:txBody>
      </p:sp>
      <p:sp>
        <p:nvSpPr>
          <p:cNvPr id="13" name="Symbol zastępczy numeru slajdu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0F6A3868-AB84-4368-8174-77A2CFABE503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4" name="Symbol zastępczy stopki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l-PL"/>
              <a:t>Kliknij ikonę, aby dodać obraz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ymbol zastępczy tytułu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13" name="Symbol zastępczy tekstu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/>
              <a:t>Kliknij, aby edytować style wzorca tekstu</a:t>
            </a:r>
          </a:p>
          <a:p>
            <a:pPr lvl="1" eaLnBrk="1" latinLnBrk="0" hangingPunct="1"/>
            <a:r>
              <a:rPr kumimoji="0" lang="pl-PL"/>
              <a:t>Drugi poziom</a:t>
            </a:r>
          </a:p>
          <a:p>
            <a:pPr lvl="2" eaLnBrk="1" latinLnBrk="0" hangingPunct="1"/>
            <a:r>
              <a:rPr kumimoji="0" lang="pl-PL"/>
              <a:t>Trzeci poziom</a:t>
            </a:r>
          </a:p>
          <a:p>
            <a:pPr lvl="3" eaLnBrk="1" latinLnBrk="0" hangingPunct="1"/>
            <a:r>
              <a:rPr kumimoji="0" lang="pl-PL"/>
              <a:t>Czwarty poziom</a:t>
            </a:r>
          </a:p>
          <a:p>
            <a:pPr lvl="4" eaLnBrk="1" latinLnBrk="0" hangingPunct="1"/>
            <a:r>
              <a:rPr kumimoji="0" lang="pl-PL"/>
              <a:t>Piąty poziom</a:t>
            </a:r>
            <a:endParaRPr kumimoji="0" lang="en-US"/>
          </a:p>
        </p:txBody>
      </p:sp>
      <p:sp>
        <p:nvSpPr>
          <p:cNvPr id="14" name="Symbol zastępczy daty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868024E-A736-49B7-8331-641E8C8F5ED5}" type="datetime1">
              <a:rPr lang="pl-PL" smtClean="0"/>
              <a:t>04.02.2019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l-PL"/>
          </a:p>
        </p:txBody>
      </p:sp>
      <p:sp>
        <p:nvSpPr>
          <p:cNvPr id="7" name="Prostokąt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Prostokąt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rostokąt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ymbol zastępczy numeru slajdu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F6A3868-AB84-4368-8174-77A2CFABE503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  <a:alpha val="2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ymbol zastępczy tytułu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13" name="Symbol zastępczy tekstu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/>
              <a:t>Kliknij, aby edytować style wzorca tekstu</a:t>
            </a:r>
          </a:p>
          <a:p>
            <a:pPr lvl="1" eaLnBrk="1" latinLnBrk="0" hangingPunct="1"/>
            <a:r>
              <a:rPr kumimoji="0" lang="pl-PL"/>
              <a:t>Drugi poziom</a:t>
            </a:r>
          </a:p>
          <a:p>
            <a:pPr lvl="2" eaLnBrk="1" latinLnBrk="0" hangingPunct="1"/>
            <a:r>
              <a:rPr kumimoji="0" lang="pl-PL"/>
              <a:t>Trzeci poziom</a:t>
            </a:r>
          </a:p>
          <a:p>
            <a:pPr lvl="3" eaLnBrk="1" latinLnBrk="0" hangingPunct="1"/>
            <a:r>
              <a:rPr kumimoji="0" lang="pl-PL"/>
              <a:t>Czwarty poziom</a:t>
            </a:r>
          </a:p>
          <a:p>
            <a:pPr lvl="4" eaLnBrk="1" latinLnBrk="0" hangingPunct="1"/>
            <a:r>
              <a:rPr kumimoji="0" lang="pl-PL"/>
              <a:t>Piąty poziom</a:t>
            </a:r>
            <a:endParaRPr kumimoji="0" lang="en-US"/>
          </a:p>
        </p:txBody>
      </p:sp>
      <p:sp>
        <p:nvSpPr>
          <p:cNvPr id="14" name="Symbol zastępczy daty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9E51910-1E39-4165-BE6B-C10F42F96E11}" type="datetime1">
              <a:rPr lang="pl-PL" smtClean="0">
                <a:solidFill>
                  <a:srgbClr val="00843C"/>
                </a:solidFill>
              </a:rPr>
              <a:t>04.02.2019</a:t>
            </a:fld>
            <a:endParaRPr lang="pl-PL">
              <a:solidFill>
                <a:srgbClr val="00843C"/>
              </a:solidFill>
            </a:endParaRPr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l-PL">
              <a:solidFill>
                <a:srgbClr val="00843C"/>
              </a:solidFill>
            </a:endParaRPr>
          </a:p>
        </p:txBody>
      </p:sp>
      <p:sp>
        <p:nvSpPr>
          <p:cNvPr id="7" name="Prostokąt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44884F"/>
              </a:solidFill>
            </a:endParaRPr>
          </a:p>
        </p:txBody>
      </p:sp>
      <p:sp>
        <p:nvSpPr>
          <p:cNvPr id="8" name="Prostokąt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44884F"/>
              </a:solidFill>
            </a:endParaRPr>
          </a:p>
        </p:txBody>
      </p:sp>
      <p:sp>
        <p:nvSpPr>
          <p:cNvPr id="9" name="Prostokąt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44884F"/>
              </a:solidFill>
            </a:endParaRPr>
          </a:p>
        </p:txBody>
      </p:sp>
      <p:sp>
        <p:nvSpPr>
          <p:cNvPr id="23" name="Symbol zastępczy numeru slajdu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F6A3868-AB84-4368-8174-77A2CFABE50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70744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ytuł 22"/>
          <p:cNvSpPr>
            <a:spLocks noGrp="1"/>
          </p:cNvSpPr>
          <p:nvPr>
            <p:ph type="ctrTitle"/>
          </p:nvPr>
        </p:nvSpPr>
        <p:spPr>
          <a:xfrm>
            <a:off x="539552" y="2204864"/>
            <a:ext cx="8277200" cy="3456384"/>
          </a:xfrm>
        </p:spPr>
        <p:txBody>
          <a:bodyPr>
            <a:noAutofit/>
          </a:bodyPr>
          <a:lstStyle/>
          <a:p>
            <a:pPr algn="ctr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</a:pPr>
            <a:br>
              <a:rPr lang="pl-PL" sz="2400" b="1" dirty="0">
                <a:solidFill>
                  <a:schemeClr val="tx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l-PL" sz="2400" b="1" dirty="0">
                <a:solidFill>
                  <a:schemeClr val="tx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400" b="1" cap="small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Zasady konkurencyjności wydatków</a:t>
            </a:r>
            <a:br>
              <a:rPr lang="pl-PL" sz="2400" b="1" cap="small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400" b="1" cap="small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 ramach</a:t>
            </a:r>
            <a:br>
              <a:rPr lang="pl-PL" sz="2400" b="1" cap="small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400" b="1" cap="small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Programu Rozwoju Obszarów Wiejskich </a:t>
            </a:r>
            <a:br>
              <a:rPr lang="pl-PL" sz="2400" b="1" cap="small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400" b="1" cap="small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 lata 2014–2020</a:t>
            </a:r>
            <a:br>
              <a:rPr lang="pl-PL" sz="2400" b="1" cap="small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pl-PL" sz="2400" b="1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najważniejsze zmiany od 21 lutego 2018 r.</a:t>
            </a:r>
            <a:br>
              <a:rPr lang="pl-PL" sz="2400" b="1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pl-PL" sz="2400" b="1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pl-PL" sz="1600" b="1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pl-PL" sz="1600" b="1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1400" b="1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Departament Rozwoju Obszarów Wiejskich</a:t>
            </a:r>
            <a:br>
              <a:rPr lang="pl-PL" sz="1400" b="1" dirty="0">
                <a:solidFill>
                  <a:schemeClr val="tx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pl-PL" sz="1400" b="1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endParaRPr lang="pl-PL" sz="1400" b="1" dirty="0">
              <a:solidFill>
                <a:schemeClr val="bg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4" name="Podtytuł 23"/>
          <p:cNvSpPr>
            <a:spLocks noGrp="1"/>
          </p:cNvSpPr>
          <p:nvPr>
            <p:ph type="subTitle" idx="1"/>
          </p:nvPr>
        </p:nvSpPr>
        <p:spPr>
          <a:xfrm>
            <a:off x="2487960" y="6165304"/>
            <a:ext cx="6656040" cy="475307"/>
          </a:xfrm>
        </p:spPr>
        <p:txBody>
          <a:bodyPr>
            <a:normAutofit fontScale="40000" lnSpcReduction="20000"/>
          </a:bodyPr>
          <a:lstStyle/>
          <a:p>
            <a:endParaRPr lang="pl-PL" b="1" dirty="0">
              <a:latin typeface="Georgia" pitchFamily="18" charset="0"/>
            </a:endParaRPr>
          </a:p>
          <a:p>
            <a:r>
              <a:rPr lang="pl-PL" sz="3400" b="1" dirty="0">
                <a:latin typeface="Georgia" pitchFamily="18" charset="0"/>
              </a:rPr>
              <a:t>Ministerstwo Rolnictwa i Rozwoju Wsi</a:t>
            </a:r>
            <a:endParaRPr lang="pl-PL" dirty="0"/>
          </a:p>
        </p:txBody>
      </p:sp>
      <p:pic>
        <p:nvPicPr>
          <p:cNvPr id="27" name="Obraz 23" descr="logo_ministerstwa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7664" y="260648"/>
            <a:ext cx="935038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55776" y="188640"/>
            <a:ext cx="1512168" cy="9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" name="Picture 4" descr="https://encrypted-tbn0.gstatic.com/images?q=tbn:ANd9GcTkX0Rh93x6eulLN4WKMtl8Fd9ma6thXQiEPf0DXT7GMoNw0TyEu4dve7z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9512" y="332656"/>
            <a:ext cx="1188131" cy="792088"/>
          </a:xfrm>
          <a:prstGeom prst="rect">
            <a:avLst/>
          </a:prstGeom>
          <a:noFill/>
        </p:spPr>
      </p:pic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A3868-AB84-4368-8174-77A2CFABE503}" type="slidenum">
              <a:rPr lang="pl-PL" smtClean="0"/>
              <a:pPr/>
              <a:t>1</a:t>
            </a:fld>
            <a:endParaRPr lang="pl-PL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 Box 5"/>
          <p:cNvSpPr txBox="1">
            <a:spLocks noChangeArrowheads="1"/>
          </p:cNvSpPr>
          <p:nvPr/>
        </p:nvSpPr>
        <p:spPr bwMode="auto">
          <a:xfrm>
            <a:off x="900609" y="6525295"/>
            <a:ext cx="758031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>
              <a:latin typeface="Calibri" pitchFamily="34" charset="0"/>
            </a:endParaRPr>
          </a:p>
        </p:txBody>
      </p:sp>
      <p:sp>
        <p:nvSpPr>
          <p:cNvPr id="61" name="Text Box 7"/>
          <p:cNvSpPr txBox="1">
            <a:spLocks noChangeArrowheads="1"/>
          </p:cNvSpPr>
          <p:nvPr/>
        </p:nvSpPr>
        <p:spPr bwMode="auto">
          <a:xfrm>
            <a:off x="519609" y="6760245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>
              <a:latin typeface="Calibri" pitchFamily="34" charset="0"/>
            </a:endParaRPr>
          </a:p>
        </p:txBody>
      </p:sp>
      <p:sp>
        <p:nvSpPr>
          <p:cNvPr id="62" name="Text Box 9"/>
          <p:cNvSpPr txBox="1">
            <a:spLocks noChangeArrowheads="1"/>
          </p:cNvSpPr>
          <p:nvPr/>
        </p:nvSpPr>
        <p:spPr bwMode="auto">
          <a:xfrm>
            <a:off x="7793534" y="6760245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>
              <a:latin typeface="Calibri" pitchFamily="34" charset="0"/>
            </a:endParaRPr>
          </a:p>
        </p:txBody>
      </p:sp>
      <p:pic>
        <p:nvPicPr>
          <p:cNvPr id="13" name="Obraz 23" descr="logo_ministerstwa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7664" y="260648"/>
            <a:ext cx="935038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55776" y="188640"/>
            <a:ext cx="1512168" cy="9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4" descr="https://encrypted-tbn0.gstatic.com/images?q=tbn:ANd9GcTkX0Rh93x6eulLN4WKMtl8Fd9ma6thXQiEPf0DXT7GMoNw0TyEu4dve7z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9512" y="332656"/>
            <a:ext cx="1188131" cy="792088"/>
          </a:xfrm>
          <a:prstGeom prst="rect">
            <a:avLst/>
          </a:prstGeom>
          <a:noFill/>
        </p:spPr>
      </p:pic>
      <p:sp>
        <p:nvSpPr>
          <p:cNvPr id="9" name="Tytuł 7"/>
          <p:cNvSpPr txBox="1">
            <a:spLocks/>
          </p:cNvSpPr>
          <p:nvPr/>
        </p:nvSpPr>
        <p:spPr>
          <a:xfrm>
            <a:off x="612648" y="228600"/>
            <a:ext cx="8153400" cy="990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br>
              <a:rPr lang="pl-PL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endParaRPr kumimoji="0" lang="pl-PL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ntique Olive" pitchFamily="34" charset="0"/>
              <a:ea typeface="+mj-ea"/>
              <a:cs typeface="+mj-cs"/>
            </a:endParaRPr>
          </a:p>
        </p:txBody>
      </p:sp>
      <p:sp>
        <p:nvSpPr>
          <p:cNvPr id="11" name="Prostokąt 7"/>
          <p:cNvSpPr>
            <a:spLocks noChangeArrowheads="1"/>
          </p:cNvSpPr>
          <p:nvPr/>
        </p:nvSpPr>
        <p:spPr bwMode="auto">
          <a:xfrm>
            <a:off x="889033" y="1556792"/>
            <a:ext cx="759188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l-PL" sz="24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Nowe przepisy rozporządzenia nie wynikające wprost ze zmiany ustawy</a:t>
            </a:r>
            <a:endParaRPr lang="pl-PL" sz="20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Prostokąt 2"/>
          <p:cNvSpPr/>
          <p:nvPr/>
        </p:nvSpPr>
        <p:spPr>
          <a:xfrm>
            <a:off x="895599" y="2492896"/>
            <a:ext cx="7591887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endParaRPr lang="pl-PL" sz="2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brak obowiązku obligatoryjnego przedłużenia terminu składania ofert w przypadku zmiany zapytania ofertowego (obowiązek taki zaistnieje tylko przy zmianie istotnej)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brak minimalnego terminu, o jaki należy przedłużyć termin składania ofert (dotychczas obowiązek przedłużenia terminu o co najmniej 3/7 dni)</a:t>
            </a:r>
          </a:p>
          <a:p>
            <a:pPr lvl="0" algn="just"/>
            <a:endParaRPr lang="pl-PL" sz="2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A3868-AB84-4368-8174-77A2CFABE503}" type="slidenum">
              <a:rPr lang="pl-PL" smtClean="0"/>
              <a:pPr/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325365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 Box 5"/>
          <p:cNvSpPr txBox="1">
            <a:spLocks noChangeArrowheads="1"/>
          </p:cNvSpPr>
          <p:nvPr/>
        </p:nvSpPr>
        <p:spPr bwMode="auto">
          <a:xfrm>
            <a:off x="900609" y="6525295"/>
            <a:ext cx="758031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>
              <a:latin typeface="Calibri" pitchFamily="34" charset="0"/>
            </a:endParaRPr>
          </a:p>
        </p:txBody>
      </p:sp>
      <p:sp>
        <p:nvSpPr>
          <p:cNvPr id="61" name="Text Box 7"/>
          <p:cNvSpPr txBox="1">
            <a:spLocks noChangeArrowheads="1"/>
          </p:cNvSpPr>
          <p:nvPr/>
        </p:nvSpPr>
        <p:spPr bwMode="auto">
          <a:xfrm>
            <a:off x="519609" y="6760245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>
              <a:latin typeface="Calibri" pitchFamily="34" charset="0"/>
            </a:endParaRPr>
          </a:p>
        </p:txBody>
      </p:sp>
      <p:sp>
        <p:nvSpPr>
          <p:cNvPr id="62" name="Text Box 9"/>
          <p:cNvSpPr txBox="1">
            <a:spLocks noChangeArrowheads="1"/>
          </p:cNvSpPr>
          <p:nvPr/>
        </p:nvSpPr>
        <p:spPr bwMode="auto">
          <a:xfrm>
            <a:off x="7793534" y="6760245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>
              <a:latin typeface="Calibri" pitchFamily="34" charset="0"/>
            </a:endParaRPr>
          </a:p>
        </p:txBody>
      </p:sp>
      <p:pic>
        <p:nvPicPr>
          <p:cNvPr id="13" name="Obraz 23" descr="logo_ministerstwa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7664" y="260648"/>
            <a:ext cx="935038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55776" y="188640"/>
            <a:ext cx="1512168" cy="9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4" descr="https://encrypted-tbn0.gstatic.com/images?q=tbn:ANd9GcTkX0Rh93x6eulLN4WKMtl8Fd9ma6thXQiEPf0DXT7GMoNw0TyEu4dve7z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9512" y="332656"/>
            <a:ext cx="1188131" cy="792088"/>
          </a:xfrm>
          <a:prstGeom prst="rect">
            <a:avLst/>
          </a:prstGeom>
          <a:noFill/>
        </p:spPr>
      </p:pic>
      <p:sp>
        <p:nvSpPr>
          <p:cNvPr id="9" name="Tytuł 7"/>
          <p:cNvSpPr txBox="1">
            <a:spLocks/>
          </p:cNvSpPr>
          <p:nvPr/>
        </p:nvSpPr>
        <p:spPr>
          <a:xfrm>
            <a:off x="612648" y="228600"/>
            <a:ext cx="8153400" cy="990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br>
              <a:rPr lang="pl-PL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endParaRPr kumimoji="0" lang="pl-PL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ntique Olive" pitchFamily="34" charset="0"/>
              <a:ea typeface="+mj-ea"/>
              <a:cs typeface="+mj-cs"/>
            </a:endParaRPr>
          </a:p>
        </p:txBody>
      </p:sp>
      <p:sp>
        <p:nvSpPr>
          <p:cNvPr id="11" name="Prostokąt 7"/>
          <p:cNvSpPr>
            <a:spLocks noChangeArrowheads="1"/>
          </p:cNvSpPr>
          <p:nvPr/>
        </p:nvSpPr>
        <p:spPr bwMode="auto">
          <a:xfrm>
            <a:off x="889033" y="1556792"/>
            <a:ext cx="759188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l-PL" sz="24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Nowe przepisy rozporządzenia nie wynikające wprost ze zmiany ustawy</a:t>
            </a:r>
            <a:endParaRPr lang="pl-PL" sz="20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Prostokąt 2"/>
          <p:cNvSpPr/>
          <p:nvPr/>
        </p:nvSpPr>
        <p:spPr>
          <a:xfrm>
            <a:off x="895599" y="2492896"/>
            <a:ext cx="7591887" cy="33701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endParaRPr lang="pl-PL" sz="2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doprecyzowanie przepisu: w toku badania i oceny ofert beneficjent może żądać od wykonawców wyjaśnień dotyczących treści złożonych ofert (</a:t>
            </a:r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niedopuszczalne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jest prowadzenie negocjacji dotyczących złożonej oferty oraz dokonywanie jakiejkolwiek zmiany w jej treści)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wykaz ofert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- dodatkowy element protokołu</a:t>
            </a:r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A3868-AB84-4368-8174-77A2CFABE503}" type="slidenum">
              <a:rPr lang="pl-PL" smtClean="0"/>
              <a:pPr/>
              <a:t>11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859955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 Box 5"/>
          <p:cNvSpPr txBox="1">
            <a:spLocks noChangeArrowheads="1"/>
          </p:cNvSpPr>
          <p:nvPr/>
        </p:nvSpPr>
        <p:spPr bwMode="auto">
          <a:xfrm>
            <a:off x="900609" y="6525295"/>
            <a:ext cx="758031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>
              <a:latin typeface="Calibri" pitchFamily="34" charset="0"/>
            </a:endParaRPr>
          </a:p>
        </p:txBody>
      </p:sp>
      <p:sp>
        <p:nvSpPr>
          <p:cNvPr id="61" name="Text Box 7"/>
          <p:cNvSpPr txBox="1">
            <a:spLocks noChangeArrowheads="1"/>
          </p:cNvSpPr>
          <p:nvPr/>
        </p:nvSpPr>
        <p:spPr bwMode="auto">
          <a:xfrm>
            <a:off x="519609" y="6760245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>
              <a:latin typeface="Calibri" pitchFamily="34" charset="0"/>
            </a:endParaRPr>
          </a:p>
        </p:txBody>
      </p:sp>
      <p:sp>
        <p:nvSpPr>
          <p:cNvPr id="62" name="Text Box 9"/>
          <p:cNvSpPr txBox="1">
            <a:spLocks noChangeArrowheads="1"/>
          </p:cNvSpPr>
          <p:nvPr/>
        </p:nvSpPr>
        <p:spPr bwMode="auto">
          <a:xfrm>
            <a:off x="7793534" y="6760245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>
              <a:latin typeface="Calibri" pitchFamily="34" charset="0"/>
            </a:endParaRPr>
          </a:p>
        </p:txBody>
      </p:sp>
      <p:pic>
        <p:nvPicPr>
          <p:cNvPr id="13" name="Obraz 23" descr="logo_ministerstwa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7664" y="260648"/>
            <a:ext cx="935038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55776" y="188640"/>
            <a:ext cx="1512168" cy="9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4" descr="https://encrypted-tbn0.gstatic.com/images?q=tbn:ANd9GcTkX0Rh93x6eulLN4WKMtl8Fd9ma6thXQiEPf0DXT7GMoNw0TyEu4dve7z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9512" y="332656"/>
            <a:ext cx="1188131" cy="792088"/>
          </a:xfrm>
          <a:prstGeom prst="rect">
            <a:avLst/>
          </a:prstGeom>
          <a:noFill/>
        </p:spPr>
      </p:pic>
      <p:sp>
        <p:nvSpPr>
          <p:cNvPr id="9" name="Tytuł 7"/>
          <p:cNvSpPr txBox="1">
            <a:spLocks/>
          </p:cNvSpPr>
          <p:nvPr/>
        </p:nvSpPr>
        <p:spPr>
          <a:xfrm>
            <a:off x="612648" y="228600"/>
            <a:ext cx="8153400" cy="990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br>
              <a:rPr lang="pl-PL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endParaRPr kumimoji="0" lang="pl-PL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ntique Olive" pitchFamily="34" charset="0"/>
              <a:ea typeface="+mj-ea"/>
              <a:cs typeface="+mj-cs"/>
            </a:endParaRPr>
          </a:p>
        </p:txBody>
      </p:sp>
      <p:sp>
        <p:nvSpPr>
          <p:cNvPr id="11" name="Prostokąt 7"/>
          <p:cNvSpPr>
            <a:spLocks noChangeArrowheads="1"/>
          </p:cNvSpPr>
          <p:nvPr/>
        </p:nvSpPr>
        <p:spPr bwMode="auto">
          <a:xfrm>
            <a:off x="889033" y="1556792"/>
            <a:ext cx="759188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l-PL" sz="24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Nowe przepisy rozporządzenia nie wynikające wprost ze zmiany ustawy</a:t>
            </a:r>
            <a:endParaRPr lang="pl-PL" sz="20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Prostokąt 2"/>
          <p:cNvSpPr/>
          <p:nvPr/>
        </p:nvSpPr>
        <p:spPr>
          <a:xfrm>
            <a:off x="895599" y="2492896"/>
            <a:ext cx="7591887" cy="42934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uwzględnienie możliwości udzielenia zamówienia publicznego w częściach (w przypadku, gdy zamawiający udziela zamówienia publicznego w częściach i niezgodność dotyczy jednego postępowania – zmniejszenie jest obliczane w odniesieniu do kwoty kosztów poniesionych w ramach tego postępowania, a nie całego zamówienia publicznego)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pl-PL" sz="2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pl-PL" sz="21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brak sumowania zmniejszeń </a:t>
            </a:r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obliczonych metodą dyferencyjną i wskaźnikową (do wszystkich stwierdzonych niezgodności stosuje się zmniejszenie z tytułu niezgodności, skutkującej zmniejszeniem o najwyższej wartości)</a:t>
            </a:r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A3868-AB84-4368-8174-77A2CFABE503}" type="slidenum">
              <a:rPr lang="pl-PL" smtClean="0"/>
              <a:pPr/>
              <a:t>12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848087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 Box 5"/>
          <p:cNvSpPr txBox="1">
            <a:spLocks noChangeArrowheads="1"/>
          </p:cNvSpPr>
          <p:nvPr/>
        </p:nvSpPr>
        <p:spPr bwMode="auto">
          <a:xfrm>
            <a:off x="900609" y="6525295"/>
            <a:ext cx="758031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>
              <a:latin typeface="Calibri" pitchFamily="34" charset="0"/>
            </a:endParaRPr>
          </a:p>
        </p:txBody>
      </p:sp>
      <p:sp>
        <p:nvSpPr>
          <p:cNvPr id="61" name="Text Box 7"/>
          <p:cNvSpPr txBox="1">
            <a:spLocks noChangeArrowheads="1"/>
          </p:cNvSpPr>
          <p:nvPr/>
        </p:nvSpPr>
        <p:spPr bwMode="auto">
          <a:xfrm>
            <a:off x="519609" y="6760245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>
              <a:latin typeface="Calibri" pitchFamily="34" charset="0"/>
            </a:endParaRPr>
          </a:p>
        </p:txBody>
      </p:sp>
      <p:sp>
        <p:nvSpPr>
          <p:cNvPr id="62" name="Text Box 9"/>
          <p:cNvSpPr txBox="1">
            <a:spLocks noChangeArrowheads="1"/>
          </p:cNvSpPr>
          <p:nvPr/>
        </p:nvSpPr>
        <p:spPr bwMode="auto">
          <a:xfrm>
            <a:off x="7793534" y="6760245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>
              <a:latin typeface="Calibri" pitchFamily="34" charset="0"/>
            </a:endParaRPr>
          </a:p>
        </p:txBody>
      </p:sp>
      <p:pic>
        <p:nvPicPr>
          <p:cNvPr id="13" name="Obraz 23" descr="logo_ministerstwa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7664" y="260648"/>
            <a:ext cx="935038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55776" y="188640"/>
            <a:ext cx="1512168" cy="9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4" descr="https://encrypted-tbn0.gstatic.com/images?q=tbn:ANd9GcTkX0Rh93x6eulLN4WKMtl8Fd9ma6thXQiEPf0DXT7GMoNw0TyEu4dve7z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9512" y="332656"/>
            <a:ext cx="1188131" cy="792088"/>
          </a:xfrm>
          <a:prstGeom prst="rect">
            <a:avLst/>
          </a:prstGeom>
          <a:noFill/>
        </p:spPr>
      </p:pic>
      <p:sp>
        <p:nvSpPr>
          <p:cNvPr id="9" name="Tytuł 7"/>
          <p:cNvSpPr txBox="1">
            <a:spLocks/>
          </p:cNvSpPr>
          <p:nvPr/>
        </p:nvSpPr>
        <p:spPr>
          <a:xfrm>
            <a:off x="612648" y="228600"/>
            <a:ext cx="8153400" cy="990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br>
              <a:rPr lang="pl-PL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endParaRPr kumimoji="0" lang="pl-PL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ntique Olive" pitchFamily="34" charset="0"/>
              <a:ea typeface="+mj-ea"/>
              <a:cs typeface="+mj-cs"/>
            </a:endParaRPr>
          </a:p>
        </p:txBody>
      </p:sp>
      <p:sp>
        <p:nvSpPr>
          <p:cNvPr id="11" name="Prostokąt 7"/>
          <p:cNvSpPr>
            <a:spLocks noChangeArrowheads="1"/>
          </p:cNvSpPr>
          <p:nvPr/>
        </p:nvSpPr>
        <p:spPr bwMode="auto">
          <a:xfrm>
            <a:off x="889033" y="1556792"/>
            <a:ext cx="759188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l-PL" sz="24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Nowe przepisy rozporządzenia nie wynikające wprost ze zmiany ustawy</a:t>
            </a:r>
            <a:endParaRPr lang="pl-PL" sz="20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Prostokąt 2"/>
          <p:cNvSpPr/>
          <p:nvPr/>
        </p:nvSpPr>
        <p:spPr>
          <a:xfrm>
            <a:off x="895599" y="2492896"/>
            <a:ext cx="7591887" cy="26314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endParaRPr lang="pl-PL" sz="2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Nowość - oferty dodatkowe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Beneficjent obowiązkowo </a:t>
            </a:r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wzywa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wykonawców, którzy złożyli oferty o takiej samej najniższej cenie lub o takim samym najniższym koszcie </a:t>
            </a:r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do złożenia ofert dodatkowych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w zakresie dotyczącym ceny lub kosztu</a:t>
            </a:r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A3868-AB84-4368-8174-77A2CFABE503}" type="slidenum">
              <a:rPr lang="pl-PL" smtClean="0"/>
              <a:pPr/>
              <a:t>13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206897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 Box 5"/>
          <p:cNvSpPr txBox="1">
            <a:spLocks noChangeArrowheads="1"/>
          </p:cNvSpPr>
          <p:nvPr/>
        </p:nvSpPr>
        <p:spPr bwMode="auto">
          <a:xfrm>
            <a:off x="900609" y="6525295"/>
            <a:ext cx="758031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>
              <a:latin typeface="Calibri" pitchFamily="34" charset="0"/>
            </a:endParaRPr>
          </a:p>
        </p:txBody>
      </p:sp>
      <p:sp>
        <p:nvSpPr>
          <p:cNvPr id="61" name="Text Box 7"/>
          <p:cNvSpPr txBox="1">
            <a:spLocks noChangeArrowheads="1"/>
          </p:cNvSpPr>
          <p:nvPr/>
        </p:nvSpPr>
        <p:spPr bwMode="auto">
          <a:xfrm>
            <a:off x="519609" y="6760245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>
              <a:latin typeface="Calibri" pitchFamily="34" charset="0"/>
            </a:endParaRPr>
          </a:p>
        </p:txBody>
      </p:sp>
      <p:sp>
        <p:nvSpPr>
          <p:cNvPr id="62" name="Text Box 9"/>
          <p:cNvSpPr txBox="1">
            <a:spLocks noChangeArrowheads="1"/>
          </p:cNvSpPr>
          <p:nvPr/>
        </p:nvSpPr>
        <p:spPr bwMode="auto">
          <a:xfrm>
            <a:off x="7793534" y="6760245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>
              <a:latin typeface="Calibri" pitchFamily="34" charset="0"/>
            </a:endParaRPr>
          </a:p>
        </p:txBody>
      </p:sp>
      <p:pic>
        <p:nvPicPr>
          <p:cNvPr id="13" name="Obraz 23" descr="logo_ministerstwa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7664" y="260648"/>
            <a:ext cx="935038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55776" y="188640"/>
            <a:ext cx="1512168" cy="9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4" descr="https://encrypted-tbn0.gstatic.com/images?q=tbn:ANd9GcTkX0Rh93x6eulLN4WKMtl8Fd9ma6thXQiEPf0DXT7GMoNw0TyEu4dve7z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9512" y="332656"/>
            <a:ext cx="1188131" cy="792088"/>
          </a:xfrm>
          <a:prstGeom prst="rect">
            <a:avLst/>
          </a:prstGeom>
          <a:noFill/>
        </p:spPr>
      </p:pic>
      <p:sp>
        <p:nvSpPr>
          <p:cNvPr id="9" name="Tytuł 7"/>
          <p:cNvSpPr txBox="1">
            <a:spLocks/>
          </p:cNvSpPr>
          <p:nvPr/>
        </p:nvSpPr>
        <p:spPr>
          <a:xfrm>
            <a:off x="612648" y="228600"/>
            <a:ext cx="8153400" cy="990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br>
              <a:rPr lang="pl-PL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endParaRPr kumimoji="0" lang="pl-PL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ntique Olive" pitchFamily="34" charset="0"/>
              <a:ea typeface="+mj-ea"/>
              <a:cs typeface="+mj-cs"/>
            </a:endParaRPr>
          </a:p>
        </p:txBody>
      </p:sp>
      <p:sp>
        <p:nvSpPr>
          <p:cNvPr id="11" name="Prostokąt 7"/>
          <p:cNvSpPr>
            <a:spLocks noChangeArrowheads="1"/>
          </p:cNvSpPr>
          <p:nvPr/>
        </p:nvSpPr>
        <p:spPr bwMode="auto">
          <a:xfrm>
            <a:off x="889033" y="1556792"/>
            <a:ext cx="759188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l-PL" sz="24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Przepisy przejściowe – ustawa</a:t>
            </a:r>
            <a:endParaRPr lang="pl-PL" sz="20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Prostokąt 2"/>
          <p:cNvSpPr/>
          <p:nvPr/>
        </p:nvSpPr>
        <p:spPr>
          <a:xfrm>
            <a:off x="895599" y="2492896"/>
            <a:ext cx="7591887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endParaRPr lang="pl-PL" sz="2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r>
              <a:rPr lang="pl-PL" sz="2100" u="sng" dirty="0">
                <a:latin typeface="Arial" panose="020B0604020202020204" pitchFamily="34" charset="0"/>
                <a:cs typeface="Arial" panose="020B0604020202020204" pitchFamily="34" charset="0"/>
              </a:rPr>
              <a:t>zamówienia publiczne:</a:t>
            </a:r>
          </a:p>
          <a:p>
            <a:pPr lvl="0" algn="just"/>
            <a:endParaRPr lang="pl-PL" sz="21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zmienione przepisy stosuje się także do postępowań wszczętych i niezakończonych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pl-PL" sz="2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wyłączenie stosowania zasady konkurencyjności w przypadku każdego dobrowolnego zastosowania konkurencyjnych trybów udzielania zamówienia publicznego; postępowania „dobrowolne” oceniane pod kątem zgodności z ustawą </a:t>
            </a:r>
            <a:r>
              <a:rPr lang="pl-PL" sz="2100" dirty="0" err="1">
                <a:latin typeface="Arial" panose="020B0604020202020204" pitchFamily="34" charset="0"/>
                <a:cs typeface="Arial" panose="020B0604020202020204" pitchFamily="34" charset="0"/>
              </a:rPr>
              <a:t>Pzp</a:t>
            </a:r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pl-PL" sz="2100" b="1" dirty="0">
                <a:latin typeface="Arial" panose="020B0604020202020204" pitchFamily="34" charset="0"/>
                <a:cs typeface="Arial" panose="020B0604020202020204" pitchFamily="34" charset="0"/>
              </a:rPr>
              <a:t>zmiana korzystna dla beneficjentów</a:t>
            </a:r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A3868-AB84-4368-8174-77A2CFABE503}" type="slidenum">
              <a:rPr lang="pl-PL" smtClean="0"/>
              <a:pPr/>
              <a:t>14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424039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 Box 5"/>
          <p:cNvSpPr txBox="1">
            <a:spLocks noChangeArrowheads="1"/>
          </p:cNvSpPr>
          <p:nvPr/>
        </p:nvSpPr>
        <p:spPr bwMode="auto">
          <a:xfrm>
            <a:off x="900609" y="6525295"/>
            <a:ext cx="758031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>
              <a:latin typeface="Calibri" pitchFamily="34" charset="0"/>
            </a:endParaRPr>
          </a:p>
        </p:txBody>
      </p:sp>
      <p:sp>
        <p:nvSpPr>
          <p:cNvPr id="61" name="Text Box 7"/>
          <p:cNvSpPr txBox="1">
            <a:spLocks noChangeArrowheads="1"/>
          </p:cNvSpPr>
          <p:nvPr/>
        </p:nvSpPr>
        <p:spPr bwMode="auto">
          <a:xfrm>
            <a:off x="519609" y="6760245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>
              <a:latin typeface="Calibri" pitchFamily="34" charset="0"/>
            </a:endParaRPr>
          </a:p>
        </p:txBody>
      </p:sp>
      <p:sp>
        <p:nvSpPr>
          <p:cNvPr id="62" name="Text Box 9"/>
          <p:cNvSpPr txBox="1">
            <a:spLocks noChangeArrowheads="1"/>
          </p:cNvSpPr>
          <p:nvPr/>
        </p:nvSpPr>
        <p:spPr bwMode="auto">
          <a:xfrm>
            <a:off x="7793534" y="6760245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>
              <a:latin typeface="Calibri" pitchFamily="34" charset="0"/>
            </a:endParaRPr>
          </a:p>
        </p:txBody>
      </p:sp>
      <p:pic>
        <p:nvPicPr>
          <p:cNvPr id="13" name="Obraz 23" descr="logo_ministerstwa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7664" y="260648"/>
            <a:ext cx="935038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55776" y="188640"/>
            <a:ext cx="1512168" cy="9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4" descr="https://encrypted-tbn0.gstatic.com/images?q=tbn:ANd9GcTkX0Rh93x6eulLN4WKMtl8Fd9ma6thXQiEPf0DXT7GMoNw0TyEu4dve7z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9512" y="332656"/>
            <a:ext cx="1188131" cy="792088"/>
          </a:xfrm>
          <a:prstGeom prst="rect">
            <a:avLst/>
          </a:prstGeom>
          <a:noFill/>
        </p:spPr>
      </p:pic>
      <p:sp>
        <p:nvSpPr>
          <p:cNvPr id="9" name="Tytuł 7"/>
          <p:cNvSpPr txBox="1">
            <a:spLocks/>
          </p:cNvSpPr>
          <p:nvPr/>
        </p:nvSpPr>
        <p:spPr>
          <a:xfrm>
            <a:off x="612648" y="228600"/>
            <a:ext cx="8153400" cy="990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br>
              <a:rPr lang="pl-PL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endParaRPr kumimoji="0" lang="pl-PL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ntique Olive" pitchFamily="34" charset="0"/>
              <a:ea typeface="+mj-ea"/>
              <a:cs typeface="+mj-cs"/>
            </a:endParaRPr>
          </a:p>
        </p:txBody>
      </p:sp>
      <p:sp>
        <p:nvSpPr>
          <p:cNvPr id="11" name="Prostokąt 7"/>
          <p:cNvSpPr>
            <a:spLocks noChangeArrowheads="1"/>
          </p:cNvSpPr>
          <p:nvPr/>
        </p:nvSpPr>
        <p:spPr bwMode="auto">
          <a:xfrm>
            <a:off x="889033" y="1556792"/>
            <a:ext cx="759188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l-PL" sz="24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Przepisy przejściowe – ustawa</a:t>
            </a:r>
            <a:endParaRPr lang="pl-PL" sz="20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Prostokąt 2"/>
          <p:cNvSpPr/>
          <p:nvPr/>
        </p:nvSpPr>
        <p:spPr>
          <a:xfrm>
            <a:off x="900609" y="2251139"/>
            <a:ext cx="7591887" cy="42934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pl-PL" sz="2100" u="sng" dirty="0">
                <a:latin typeface="Arial" panose="020B0604020202020204" pitchFamily="34" charset="0"/>
                <a:cs typeface="Arial" panose="020B0604020202020204" pitchFamily="34" charset="0"/>
              </a:rPr>
              <a:t>postępowania w sprawie konkurencyjnego wyboru wykonawcy:</a:t>
            </a:r>
          </a:p>
          <a:p>
            <a:pPr lvl="0" algn="just"/>
            <a:endParaRPr lang="pl-PL" sz="21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decyduje </a:t>
            </a:r>
            <a:r>
              <a:rPr lang="pl-PL" sz="2100" b="1" dirty="0">
                <a:latin typeface="Arial" panose="020B0604020202020204" pitchFamily="34" charset="0"/>
                <a:cs typeface="Arial" panose="020B0604020202020204" pitchFamily="34" charset="0"/>
              </a:rPr>
              <a:t>moment zamieszczenia zapytania ofertowego na portalu </a:t>
            </a:r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ogłoszeń ARiMR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pl-PL" sz="2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udostępnienie zapytania ofertowego na portalu ogłoszeń przed 21 lutego 2018 r. i przed tym dniem nie została zawarta umowa z wybranym wykonawcą – stosuje się przepisy ustawy w brzmieniu dotychczasowym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pl-PL" sz="2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pl-PL" sz="21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nie ma znaczenia moment zawarcia z beneficjentem umowy o przyznaniu pomocy</a:t>
            </a:r>
            <a:endParaRPr lang="pl-PL" sz="21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A3868-AB84-4368-8174-77A2CFABE503}" type="slidenum">
              <a:rPr lang="pl-PL" smtClean="0"/>
              <a:pPr/>
              <a:t>15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509519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 Box 5"/>
          <p:cNvSpPr txBox="1">
            <a:spLocks noChangeArrowheads="1"/>
          </p:cNvSpPr>
          <p:nvPr/>
        </p:nvSpPr>
        <p:spPr bwMode="auto">
          <a:xfrm>
            <a:off x="900609" y="6525295"/>
            <a:ext cx="758031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>
              <a:latin typeface="Calibri" pitchFamily="34" charset="0"/>
            </a:endParaRPr>
          </a:p>
        </p:txBody>
      </p:sp>
      <p:sp>
        <p:nvSpPr>
          <p:cNvPr id="61" name="Text Box 7"/>
          <p:cNvSpPr txBox="1">
            <a:spLocks noChangeArrowheads="1"/>
          </p:cNvSpPr>
          <p:nvPr/>
        </p:nvSpPr>
        <p:spPr bwMode="auto">
          <a:xfrm>
            <a:off x="519609" y="6760245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>
              <a:latin typeface="Calibri" pitchFamily="34" charset="0"/>
            </a:endParaRPr>
          </a:p>
        </p:txBody>
      </p:sp>
      <p:sp>
        <p:nvSpPr>
          <p:cNvPr id="62" name="Text Box 9"/>
          <p:cNvSpPr txBox="1">
            <a:spLocks noChangeArrowheads="1"/>
          </p:cNvSpPr>
          <p:nvPr/>
        </p:nvSpPr>
        <p:spPr bwMode="auto">
          <a:xfrm>
            <a:off x="7793534" y="6760245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>
              <a:latin typeface="Calibri" pitchFamily="34" charset="0"/>
            </a:endParaRPr>
          </a:p>
        </p:txBody>
      </p:sp>
      <p:pic>
        <p:nvPicPr>
          <p:cNvPr id="13" name="Obraz 23" descr="logo_ministerstwa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7664" y="260648"/>
            <a:ext cx="935038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55776" y="188640"/>
            <a:ext cx="1512168" cy="9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4" descr="https://encrypted-tbn0.gstatic.com/images?q=tbn:ANd9GcTkX0Rh93x6eulLN4WKMtl8Fd9ma6thXQiEPf0DXT7GMoNw0TyEu4dve7z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9512" y="332656"/>
            <a:ext cx="1188131" cy="792088"/>
          </a:xfrm>
          <a:prstGeom prst="rect">
            <a:avLst/>
          </a:prstGeom>
          <a:noFill/>
        </p:spPr>
      </p:pic>
      <p:sp>
        <p:nvSpPr>
          <p:cNvPr id="9" name="Tytuł 7"/>
          <p:cNvSpPr txBox="1">
            <a:spLocks/>
          </p:cNvSpPr>
          <p:nvPr/>
        </p:nvSpPr>
        <p:spPr>
          <a:xfrm>
            <a:off x="612648" y="228600"/>
            <a:ext cx="8153400" cy="990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br>
              <a:rPr lang="pl-PL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endParaRPr kumimoji="0" lang="pl-PL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ntique Olive" pitchFamily="34" charset="0"/>
              <a:ea typeface="+mj-ea"/>
              <a:cs typeface="+mj-cs"/>
            </a:endParaRPr>
          </a:p>
        </p:txBody>
      </p:sp>
      <p:sp>
        <p:nvSpPr>
          <p:cNvPr id="11" name="Prostokąt 7"/>
          <p:cNvSpPr>
            <a:spLocks noChangeArrowheads="1"/>
          </p:cNvSpPr>
          <p:nvPr/>
        </p:nvSpPr>
        <p:spPr bwMode="auto">
          <a:xfrm>
            <a:off x="889033" y="1556792"/>
            <a:ext cx="759188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l-PL" sz="24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Zakończenie postępowania bez wyboru wykonawcy</a:t>
            </a:r>
            <a:endParaRPr lang="pl-PL" sz="20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Prostokąt 2"/>
          <p:cNvSpPr/>
          <p:nvPr/>
        </p:nvSpPr>
        <p:spPr>
          <a:xfrm>
            <a:off x="895599" y="2492896"/>
            <a:ext cx="7591887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endParaRPr lang="pl-PL" sz="21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WAŻNE: przepisy (zarówno dotychczas jak i obecnie obowiązujące) </a:t>
            </a:r>
            <a:r>
              <a:rPr lang="pl-PL" sz="2100" b="1" dirty="0">
                <a:latin typeface="Arial" panose="020B0604020202020204" pitchFamily="34" charset="0"/>
                <a:cs typeface="Arial" panose="020B0604020202020204" pitchFamily="34" charset="0"/>
              </a:rPr>
              <a:t>umożliwiają zakończenie postępowania </a:t>
            </a:r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w sprawie wyboru przez beneficjenta wykonawcy danego zadania ujętego w zestawieniu rzeczowo-finansowym operacji </a:t>
            </a:r>
            <a:r>
              <a:rPr lang="pl-PL" sz="2100" b="1" dirty="0">
                <a:latin typeface="Arial" panose="020B0604020202020204" pitchFamily="34" charset="0"/>
                <a:cs typeface="Arial" panose="020B0604020202020204" pitchFamily="34" charset="0"/>
              </a:rPr>
              <a:t>bez wyboru żadnej z ofert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pl-PL" sz="2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postępowanie musi zostać powtórzone zgodnie z przepisami obowiązującymi w momencie ponownego wszczęcia postępowania</a:t>
            </a:r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A3868-AB84-4368-8174-77A2CFABE503}" type="slidenum">
              <a:rPr lang="pl-PL" smtClean="0"/>
              <a:pPr/>
              <a:t>16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322167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 Box 5"/>
          <p:cNvSpPr txBox="1">
            <a:spLocks noChangeArrowheads="1"/>
          </p:cNvSpPr>
          <p:nvPr/>
        </p:nvSpPr>
        <p:spPr bwMode="auto">
          <a:xfrm>
            <a:off x="900609" y="6525295"/>
            <a:ext cx="758031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>
              <a:latin typeface="Calibri" pitchFamily="34" charset="0"/>
            </a:endParaRPr>
          </a:p>
        </p:txBody>
      </p:sp>
      <p:sp>
        <p:nvSpPr>
          <p:cNvPr id="61" name="Text Box 7"/>
          <p:cNvSpPr txBox="1">
            <a:spLocks noChangeArrowheads="1"/>
          </p:cNvSpPr>
          <p:nvPr/>
        </p:nvSpPr>
        <p:spPr bwMode="auto">
          <a:xfrm>
            <a:off x="519609" y="6760245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>
              <a:latin typeface="Calibri" pitchFamily="34" charset="0"/>
            </a:endParaRPr>
          </a:p>
        </p:txBody>
      </p:sp>
      <p:sp>
        <p:nvSpPr>
          <p:cNvPr id="62" name="Text Box 9"/>
          <p:cNvSpPr txBox="1">
            <a:spLocks noChangeArrowheads="1"/>
          </p:cNvSpPr>
          <p:nvPr/>
        </p:nvSpPr>
        <p:spPr bwMode="auto">
          <a:xfrm>
            <a:off x="7793534" y="6760245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>
              <a:latin typeface="Calibri" pitchFamily="34" charset="0"/>
            </a:endParaRPr>
          </a:p>
        </p:txBody>
      </p:sp>
      <p:pic>
        <p:nvPicPr>
          <p:cNvPr id="13" name="Obraz 23" descr="logo_ministerstwa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7664" y="260648"/>
            <a:ext cx="935038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55776" y="188640"/>
            <a:ext cx="1512168" cy="9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4" descr="https://encrypted-tbn0.gstatic.com/images?q=tbn:ANd9GcTkX0Rh93x6eulLN4WKMtl8Fd9ma6thXQiEPf0DXT7GMoNw0TyEu4dve7z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9512" y="332656"/>
            <a:ext cx="1188131" cy="792088"/>
          </a:xfrm>
          <a:prstGeom prst="rect">
            <a:avLst/>
          </a:prstGeom>
          <a:noFill/>
        </p:spPr>
      </p:pic>
      <p:sp>
        <p:nvSpPr>
          <p:cNvPr id="9" name="Tytuł 7"/>
          <p:cNvSpPr txBox="1">
            <a:spLocks/>
          </p:cNvSpPr>
          <p:nvPr/>
        </p:nvSpPr>
        <p:spPr>
          <a:xfrm>
            <a:off x="612648" y="228600"/>
            <a:ext cx="8153400" cy="990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br>
              <a:rPr lang="pl-PL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endParaRPr kumimoji="0" lang="pl-PL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ntique Olive" pitchFamily="34" charset="0"/>
              <a:ea typeface="+mj-ea"/>
              <a:cs typeface="+mj-cs"/>
            </a:endParaRPr>
          </a:p>
        </p:txBody>
      </p:sp>
      <p:sp>
        <p:nvSpPr>
          <p:cNvPr id="11" name="Prostokąt 7"/>
          <p:cNvSpPr>
            <a:spLocks noChangeArrowheads="1"/>
          </p:cNvSpPr>
          <p:nvPr/>
        </p:nvSpPr>
        <p:spPr bwMode="auto">
          <a:xfrm>
            <a:off x="889033" y="1556792"/>
            <a:ext cx="759188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l-PL" sz="24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Przepisy przejściowe - rozporządzenie</a:t>
            </a:r>
            <a:endParaRPr lang="pl-PL" sz="20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Prostokąt 2"/>
          <p:cNvSpPr/>
          <p:nvPr/>
        </p:nvSpPr>
        <p:spPr>
          <a:xfrm>
            <a:off x="895599" y="2492896"/>
            <a:ext cx="7591887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przepisy wynikające wprost ze zmienionych przepisów ustawy obowiązują zgodnie z przepisem przejściowym do ustawy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pl-PL" sz="2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regulacje wprowadzane rozporządzeniem znane podmiotom co do zasady powtarzają rozwiązania zawarte w poprzednim rozporządzeniu - mogą być zatem stosowane przez beneficjentów, którzy rozpoczęli postępowanie przed dniem wejścia w życie tego rozporządzenia</a:t>
            </a:r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A3868-AB84-4368-8174-77A2CFABE503}" type="slidenum">
              <a:rPr lang="pl-PL" smtClean="0"/>
              <a:pPr/>
              <a:t>17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091550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 Box 5"/>
          <p:cNvSpPr txBox="1">
            <a:spLocks noChangeArrowheads="1"/>
          </p:cNvSpPr>
          <p:nvPr/>
        </p:nvSpPr>
        <p:spPr bwMode="auto">
          <a:xfrm>
            <a:off x="900609" y="6525295"/>
            <a:ext cx="758031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>
              <a:latin typeface="Calibri" pitchFamily="34" charset="0"/>
            </a:endParaRPr>
          </a:p>
        </p:txBody>
      </p:sp>
      <p:sp>
        <p:nvSpPr>
          <p:cNvPr id="61" name="Text Box 7"/>
          <p:cNvSpPr txBox="1">
            <a:spLocks noChangeArrowheads="1"/>
          </p:cNvSpPr>
          <p:nvPr/>
        </p:nvSpPr>
        <p:spPr bwMode="auto">
          <a:xfrm>
            <a:off x="519609" y="6760245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>
              <a:latin typeface="Calibri" pitchFamily="34" charset="0"/>
            </a:endParaRPr>
          </a:p>
        </p:txBody>
      </p:sp>
      <p:sp>
        <p:nvSpPr>
          <p:cNvPr id="62" name="Text Box 9"/>
          <p:cNvSpPr txBox="1">
            <a:spLocks noChangeArrowheads="1"/>
          </p:cNvSpPr>
          <p:nvPr/>
        </p:nvSpPr>
        <p:spPr bwMode="auto">
          <a:xfrm>
            <a:off x="7793534" y="6760245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>
              <a:latin typeface="Calibri" pitchFamily="34" charset="0"/>
            </a:endParaRPr>
          </a:p>
        </p:txBody>
      </p:sp>
      <p:pic>
        <p:nvPicPr>
          <p:cNvPr id="13" name="Obraz 23" descr="logo_ministerstwa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7664" y="260648"/>
            <a:ext cx="935038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55776" y="188640"/>
            <a:ext cx="1512168" cy="9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4" descr="https://encrypted-tbn0.gstatic.com/images?q=tbn:ANd9GcTkX0Rh93x6eulLN4WKMtl8Fd9ma6thXQiEPf0DXT7GMoNw0TyEu4dve7z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9512" y="332656"/>
            <a:ext cx="1188131" cy="792088"/>
          </a:xfrm>
          <a:prstGeom prst="rect">
            <a:avLst/>
          </a:prstGeom>
          <a:noFill/>
        </p:spPr>
      </p:pic>
      <p:sp>
        <p:nvSpPr>
          <p:cNvPr id="9" name="Tytuł 7"/>
          <p:cNvSpPr txBox="1">
            <a:spLocks/>
          </p:cNvSpPr>
          <p:nvPr/>
        </p:nvSpPr>
        <p:spPr>
          <a:xfrm>
            <a:off x="612648" y="228600"/>
            <a:ext cx="8153400" cy="990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br>
              <a:rPr lang="pl-PL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endParaRPr kumimoji="0" lang="pl-PL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ntique Olive" pitchFamily="34" charset="0"/>
              <a:ea typeface="+mj-ea"/>
              <a:cs typeface="+mj-cs"/>
            </a:endParaRPr>
          </a:p>
        </p:txBody>
      </p:sp>
      <p:sp>
        <p:nvSpPr>
          <p:cNvPr id="11" name="Prostokąt 7"/>
          <p:cNvSpPr>
            <a:spLocks noChangeArrowheads="1"/>
          </p:cNvSpPr>
          <p:nvPr/>
        </p:nvSpPr>
        <p:spPr bwMode="auto">
          <a:xfrm>
            <a:off x="889033" y="1556792"/>
            <a:ext cx="759188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l-PL" sz="24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Przepisy przejściowe - rozporządzenie</a:t>
            </a:r>
            <a:endParaRPr lang="pl-PL" sz="20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Prostokąt 2"/>
          <p:cNvSpPr/>
          <p:nvPr/>
        </p:nvSpPr>
        <p:spPr>
          <a:xfrm>
            <a:off x="895599" y="2492896"/>
            <a:ext cx="7591887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nowe przepisy są dla beneficjentów </a:t>
            </a:r>
            <a:r>
              <a:rPr lang="pl-PL" sz="2100" b="1" dirty="0">
                <a:latin typeface="Arial" panose="020B0604020202020204" pitchFamily="34" charset="0"/>
                <a:cs typeface="Arial" panose="020B0604020202020204" pitchFamily="34" charset="0"/>
              </a:rPr>
              <a:t>korzystne</a:t>
            </a:r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 lub nie nakładają na nich obowiązków niemożliwych do zrealizowania na dowolnym etapie trwania postępowania w sprawie wyboru wykonawcy danego zadania ujętego w zestawieniu rzeczowo-finansowym operacji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pl-PL" sz="2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pl-PL" sz="2100" b="1" dirty="0">
                <a:latin typeface="Arial" panose="020B0604020202020204" pitchFamily="34" charset="0"/>
                <a:cs typeface="Arial" panose="020B0604020202020204" pitchFamily="34" charset="0"/>
              </a:rPr>
              <a:t>wyjątek – </a:t>
            </a:r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§ 3</a:t>
            </a:r>
            <a:r>
              <a:rPr lang="pl-PL" sz="21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l-PL" sz="2100" b="1" dirty="0">
                <a:latin typeface="Arial" panose="020B0604020202020204" pitchFamily="34" charset="0"/>
                <a:cs typeface="Arial" panose="020B0604020202020204" pitchFamily="34" charset="0"/>
              </a:rPr>
              <a:t>oferty dodatkowe</a:t>
            </a:r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) – nie będzie miał zastosowania do postępowań wszczętych i niezakończonych</a:t>
            </a:r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A3868-AB84-4368-8174-77A2CFABE503}" type="slidenum">
              <a:rPr lang="pl-PL" smtClean="0"/>
              <a:pPr/>
              <a:t>18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512624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 Box 5"/>
          <p:cNvSpPr txBox="1">
            <a:spLocks noChangeArrowheads="1"/>
          </p:cNvSpPr>
          <p:nvPr/>
        </p:nvSpPr>
        <p:spPr bwMode="auto">
          <a:xfrm>
            <a:off x="900609" y="6525295"/>
            <a:ext cx="758031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>
              <a:latin typeface="Calibri" pitchFamily="34" charset="0"/>
            </a:endParaRPr>
          </a:p>
        </p:txBody>
      </p:sp>
      <p:sp>
        <p:nvSpPr>
          <p:cNvPr id="61" name="Text Box 7"/>
          <p:cNvSpPr txBox="1">
            <a:spLocks noChangeArrowheads="1"/>
          </p:cNvSpPr>
          <p:nvPr/>
        </p:nvSpPr>
        <p:spPr bwMode="auto">
          <a:xfrm>
            <a:off x="519609" y="6760245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>
              <a:latin typeface="Calibri" pitchFamily="34" charset="0"/>
            </a:endParaRPr>
          </a:p>
        </p:txBody>
      </p:sp>
      <p:sp>
        <p:nvSpPr>
          <p:cNvPr id="62" name="Text Box 9"/>
          <p:cNvSpPr txBox="1">
            <a:spLocks noChangeArrowheads="1"/>
          </p:cNvSpPr>
          <p:nvPr/>
        </p:nvSpPr>
        <p:spPr bwMode="auto">
          <a:xfrm>
            <a:off x="7793534" y="6760245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>
              <a:latin typeface="Calibri" pitchFamily="34" charset="0"/>
            </a:endParaRPr>
          </a:p>
        </p:txBody>
      </p:sp>
      <p:pic>
        <p:nvPicPr>
          <p:cNvPr id="13" name="Obraz 23" descr="logo_ministerstwa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7664" y="260648"/>
            <a:ext cx="935038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55776" y="188640"/>
            <a:ext cx="1512168" cy="9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4" descr="https://encrypted-tbn0.gstatic.com/images?q=tbn:ANd9GcTkX0Rh93x6eulLN4WKMtl8Fd9ma6thXQiEPf0DXT7GMoNw0TyEu4dve7z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9512" y="332656"/>
            <a:ext cx="1188131" cy="792088"/>
          </a:xfrm>
          <a:prstGeom prst="rect">
            <a:avLst/>
          </a:prstGeom>
          <a:noFill/>
        </p:spPr>
      </p:pic>
      <p:sp>
        <p:nvSpPr>
          <p:cNvPr id="9" name="Tytuł 7"/>
          <p:cNvSpPr txBox="1">
            <a:spLocks/>
          </p:cNvSpPr>
          <p:nvPr/>
        </p:nvSpPr>
        <p:spPr>
          <a:xfrm>
            <a:off x="612648" y="228600"/>
            <a:ext cx="8153400" cy="990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br>
              <a:rPr lang="pl-PL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endParaRPr kumimoji="0" lang="pl-PL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ntique Olive" pitchFamily="34" charset="0"/>
              <a:ea typeface="+mj-ea"/>
              <a:cs typeface="+mj-cs"/>
            </a:endParaRPr>
          </a:p>
        </p:txBody>
      </p:sp>
      <p:sp>
        <p:nvSpPr>
          <p:cNvPr id="11" name="Prostokąt 7"/>
          <p:cNvSpPr>
            <a:spLocks noChangeArrowheads="1"/>
          </p:cNvSpPr>
          <p:nvPr/>
        </p:nvSpPr>
        <p:spPr bwMode="auto">
          <a:xfrm>
            <a:off x="889033" y="1556792"/>
            <a:ext cx="759188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l-PL" sz="24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Przepisy przejściowe - rozporządzenie</a:t>
            </a:r>
            <a:endParaRPr lang="pl-PL" sz="20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Prostokąt 2"/>
          <p:cNvSpPr/>
          <p:nvPr/>
        </p:nvSpPr>
        <p:spPr>
          <a:xfrm>
            <a:off x="895599" y="2492896"/>
            <a:ext cx="7591887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nowy obowiązek wezwania do złożenia ofert dodatkowych - ze względu na etap, na którym znajdują się postępowania może być to niemożliwe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pl-PL" sz="2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pl-PL" sz="2100" b="1" dirty="0">
                <a:latin typeface="Arial" panose="020B0604020202020204" pitchFamily="34" charset="0"/>
                <a:cs typeface="Arial" panose="020B0604020202020204" pitchFamily="34" charset="0"/>
              </a:rPr>
              <a:t>sankcja</a:t>
            </a:r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 w przypadku zaniechania wezwania do złożenia ofert dodatkowych  - nie powinna być stosowana w przypadku beneficjentów, którzy rozpoczęli postępowania na podstawie dotychczas obowiązujących przepisów rozporządzenia</a:t>
            </a:r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A3868-AB84-4368-8174-77A2CFABE503}" type="slidenum">
              <a:rPr lang="pl-PL" smtClean="0"/>
              <a:pPr/>
              <a:t>19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135129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 Box 5"/>
          <p:cNvSpPr txBox="1">
            <a:spLocks noChangeArrowheads="1"/>
          </p:cNvSpPr>
          <p:nvPr/>
        </p:nvSpPr>
        <p:spPr bwMode="auto">
          <a:xfrm>
            <a:off x="900609" y="6525295"/>
            <a:ext cx="758031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>
              <a:latin typeface="Calibri" pitchFamily="34" charset="0"/>
            </a:endParaRPr>
          </a:p>
        </p:txBody>
      </p:sp>
      <p:sp>
        <p:nvSpPr>
          <p:cNvPr id="61" name="Text Box 7"/>
          <p:cNvSpPr txBox="1">
            <a:spLocks noChangeArrowheads="1"/>
          </p:cNvSpPr>
          <p:nvPr/>
        </p:nvSpPr>
        <p:spPr bwMode="auto">
          <a:xfrm>
            <a:off x="519609" y="6760245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>
              <a:latin typeface="Calibri" pitchFamily="34" charset="0"/>
            </a:endParaRPr>
          </a:p>
        </p:txBody>
      </p:sp>
      <p:sp>
        <p:nvSpPr>
          <p:cNvPr id="62" name="Text Box 9"/>
          <p:cNvSpPr txBox="1">
            <a:spLocks noChangeArrowheads="1"/>
          </p:cNvSpPr>
          <p:nvPr/>
        </p:nvSpPr>
        <p:spPr bwMode="auto">
          <a:xfrm>
            <a:off x="7793534" y="6760245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>
              <a:latin typeface="Calibri" pitchFamily="34" charset="0"/>
            </a:endParaRPr>
          </a:p>
        </p:txBody>
      </p:sp>
      <p:pic>
        <p:nvPicPr>
          <p:cNvPr id="13" name="Obraz 23" descr="logo_ministerstwa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7664" y="260648"/>
            <a:ext cx="935038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55776" y="188640"/>
            <a:ext cx="1512168" cy="9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4" descr="https://encrypted-tbn0.gstatic.com/images?q=tbn:ANd9GcTkX0Rh93x6eulLN4WKMtl8Fd9ma6thXQiEPf0DXT7GMoNw0TyEu4dve7z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9512" y="332656"/>
            <a:ext cx="1188131" cy="792088"/>
          </a:xfrm>
          <a:prstGeom prst="rect">
            <a:avLst/>
          </a:prstGeom>
          <a:noFill/>
        </p:spPr>
      </p:pic>
      <p:sp>
        <p:nvSpPr>
          <p:cNvPr id="9" name="Tytuł 7"/>
          <p:cNvSpPr txBox="1">
            <a:spLocks/>
          </p:cNvSpPr>
          <p:nvPr/>
        </p:nvSpPr>
        <p:spPr>
          <a:xfrm>
            <a:off x="612648" y="228600"/>
            <a:ext cx="8153400" cy="990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br>
              <a:rPr lang="pl-PL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endParaRPr kumimoji="0" lang="pl-PL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ntique Olive" pitchFamily="34" charset="0"/>
              <a:ea typeface="+mj-ea"/>
              <a:cs typeface="+mj-cs"/>
            </a:endParaRPr>
          </a:p>
        </p:txBody>
      </p:sp>
      <p:sp>
        <p:nvSpPr>
          <p:cNvPr id="11" name="Prostokąt 7"/>
          <p:cNvSpPr>
            <a:spLocks noChangeArrowheads="1"/>
          </p:cNvSpPr>
          <p:nvPr/>
        </p:nvSpPr>
        <p:spPr bwMode="auto">
          <a:xfrm>
            <a:off x="889033" y="1556792"/>
            <a:ext cx="759188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l-PL" sz="24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Podstawy prawne</a:t>
            </a:r>
          </a:p>
        </p:txBody>
      </p:sp>
      <p:sp>
        <p:nvSpPr>
          <p:cNvPr id="3" name="Prostokąt 2"/>
          <p:cNvSpPr/>
          <p:nvPr/>
        </p:nvSpPr>
        <p:spPr>
          <a:xfrm>
            <a:off x="889032" y="2419286"/>
            <a:ext cx="7591887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art. 43a ustawy z dnia 20 lutego 2015 r. o wspieraniu rozwoju obszarów wiejskich z udziałem środków Europejskiego Funduszu Rolnego na rzecz Rozwoju Obszarów Wiejskich </a:t>
            </a:r>
            <a:b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w ramach Programu Rozwoju Obszarów Wiejskich na lata 2014–2020 (Dz. U. z 2017 r. poz. 562, z </a:t>
            </a:r>
            <a:r>
              <a:rPr lang="pl-PL" sz="2000" dirty="0" err="1">
                <a:latin typeface="Arial" panose="020B0604020202020204" pitchFamily="34" charset="0"/>
                <a:cs typeface="Arial" panose="020B0604020202020204" pitchFamily="34" charset="0"/>
              </a:rPr>
              <a:t>późn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. zm.)</a:t>
            </a:r>
          </a:p>
          <a:p>
            <a:pPr algn="just"/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rozporządzenie Ministra Rolnictwa i Rozwoju Wsi z dnia</a:t>
            </a:r>
            <a:b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 lutego 2018 r.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w sprawie wyboru wykonawców zadań ujętych w zestawieniu rzeczowo-finansowym operacji oraz warunków dokonywania zmniejszeń kwot pomocy oraz pomocy technicznej (Dz. U. poz. 396)</a:t>
            </a:r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A3868-AB84-4368-8174-77A2CFABE503}" type="slidenum">
              <a:rPr lang="pl-PL" smtClean="0"/>
              <a:pPr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285189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ytuł 22"/>
          <p:cNvSpPr>
            <a:spLocks noGrp="1"/>
          </p:cNvSpPr>
          <p:nvPr>
            <p:ph type="ctrTitle"/>
          </p:nvPr>
        </p:nvSpPr>
        <p:spPr>
          <a:xfrm>
            <a:off x="2339752" y="3645024"/>
            <a:ext cx="6477000" cy="936104"/>
          </a:xfrm>
        </p:spPr>
        <p:txBody>
          <a:bodyPr>
            <a:noAutofit/>
          </a:bodyPr>
          <a:lstStyle/>
          <a:p>
            <a:pPr algn="ctr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</a:pPr>
            <a:r>
              <a:rPr lang="pl-PL" sz="2000" b="1" cap="small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Dziękuję za uwagę</a:t>
            </a:r>
          </a:p>
        </p:txBody>
      </p:sp>
      <p:sp>
        <p:nvSpPr>
          <p:cNvPr id="24" name="Podtytuł 23"/>
          <p:cNvSpPr>
            <a:spLocks noGrp="1"/>
          </p:cNvSpPr>
          <p:nvPr>
            <p:ph type="subTitle" idx="1"/>
          </p:nvPr>
        </p:nvSpPr>
        <p:spPr>
          <a:xfrm>
            <a:off x="2487960" y="6165304"/>
            <a:ext cx="6656040" cy="475307"/>
          </a:xfrm>
        </p:spPr>
        <p:txBody>
          <a:bodyPr>
            <a:normAutofit fontScale="40000" lnSpcReduction="20000"/>
          </a:bodyPr>
          <a:lstStyle/>
          <a:p>
            <a:endParaRPr lang="pl-PL" b="1" dirty="0">
              <a:latin typeface="Georgia" pitchFamily="18" charset="0"/>
            </a:endParaRPr>
          </a:p>
          <a:p>
            <a:r>
              <a:rPr lang="pl-PL" sz="3400" b="1" dirty="0">
                <a:latin typeface="Georgia" pitchFamily="18" charset="0"/>
              </a:rPr>
              <a:t>                        Ministerstwo Rolnictwa i Rozwoju Wsi</a:t>
            </a:r>
            <a:endParaRPr lang="pl-PL" dirty="0"/>
          </a:p>
        </p:txBody>
      </p:sp>
      <p:pic>
        <p:nvPicPr>
          <p:cNvPr id="27" name="Obraz 23" descr="logo_ministerstwa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0825" y="260350"/>
            <a:ext cx="935038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55776" y="188640"/>
            <a:ext cx="1512168" cy="9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" name="Picture 4" descr="https://encrypted-tbn0.gstatic.com/images?q=tbn:ANd9GcTkX0Rh93x6eulLN4WKMtl8Fd9ma6thXQiEPf0DXT7GMoNw0TyEu4dve7z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331640" y="332656"/>
            <a:ext cx="1188131" cy="792088"/>
          </a:xfrm>
          <a:prstGeom prst="rect">
            <a:avLst/>
          </a:prstGeom>
          <a:noFill/>
        </p:spPr>
      </p:pic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A3868-AB84-4368-8174-77A2CFABE503}" type="slidenum">
              <a:rPr lang="pl-PL" smtClean="0">
                <a:solidFill>
                  <a:srgbClr val="EBDDC3"/>
                </a:solidFill>
              </a:rPr>
              <a:pPr/>
              <a:t>20</a:t>
            </a:fld>
            <a:endParaRPr lang="pl-PL">
              <a:solidFill>
                <a:srgbClr val="EBDDC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7383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 Box 5"/>
          <p:cNvSpPr txBox="1">
            <a:spLocks noChangeArrowheads="1"/>
          </p:cNvSpPr>
          <p:nvPr/>
        </p:nvSpPr>
        <p:spPr bwMode="auto">
          <a:xfrm>
            <a:off x="900609" y="6525295"/>
            <a:ext cx="758031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>
              <a:latin typeface="Calibri" pitchFamily="34" charset="0"/>
            </a:endParaRPr>
          </a:p>
        </p:txBody>
      </p:sp>
      <p:sp>
        <p:nvSpPr>
          <p:cNvPr id="61" name="Text Box 7"/>
          <p:cNvSpPr txBox="1">
            <a:spLocks noChangeArrowheads="1"/>
          </p:cNvSpPr>
          <p:nvPr/>
        </p:nvSpPr>
        <p:spPr bwMode="auto">
          <a:xfrm>
            <a:off x="519609" y="6760245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>
              <a:latin typeface="Calibri" pitchFamily="34" charset="0"/>
            </a:endParaRPr>
          </a:p>
        </p:txBody>
      </p:sp>
      <p:sp>
        <p:nvSpPr>
          <p:cNvPr id="62" name="Text Box 9"/>
          <p:cNvSpPr txBox="1">
            <a:spLocks noChangeArrowheads="1"/>
          </p:cNvSpPr>
          <p:nvPr/>
        </p:nvSpPr>
        <p:spPr bwMode="auto">
          <a:xfrm>
            <a:off x="7793534" y="6760245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>
              <a:latin typeface="Calibri" pitchFamily="34" charset="0"/>
            </a:endParaRPr>
          </a:p>
        </p:txBody>
      </p:sp>
      <p:pic>
        <p:nvPicPr>
          <p:cNvPr id="13" name="Obraz 23" descr="logo_ministerstwa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7664" y="260648"/>
            <a:ext cx="935038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55776" y="188640"/>
            <a:ext cx="1512168" cy="9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4" descr="https://encrypted-tbn0.gstatic.com/images?q=tbn:ANd9GcTkX0Rh93x6eulLN4WKMtl8Fd9ma6thXQiEPf0DXT7GMoNw0TyEu4dve7z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9512" y="332656"/>
            <a:ext cx="1188131" cy="792088"/>
          </a:xfrm>
          <a:prstGeom prst="rect">
            <a:avLst/>
          </a:prstGeom>
          <a:noFill/>
        </p:spPr>
      </p:pic>
      <p:sp>
        <p:nvSpPr>
          <p:cNvPr id="9" name="Tytuł 7"/>
          <p:cNvSpPr txBox="1">
            <a:spLocks/>
          </p:cNvSpPr>
          <p:nvPr/>
        </p:nvSpPr>
        <p:spPr>
          <a:xfrm>
            <a:off x="612648" y="228600"/>
            <a:ext cx="8153400" cy="990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br>
              <a:rPr lang="pl-PL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endParaRPr kumimoji="0" lang="pl-PL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ntique Olive" pitchFamily="34" charset="0"/>
              <a:ea typeface="+mj-ea"/>
              <a:cs typeface="+mj-cs"/>
            </a:endParaRPr>
          </a:p>
        </p:txBody>
      </p:sp>
      <p:sp>
        <p:nvSpPr>
          <p:cNvPr id="11" name="Prostokąt 7"/>
          <p:cNvSpPr>
            <a:spLocks noChangeArrowheads="1"/>
          </p:cNvSpPr>
          <p:nvPr/>
        </p:nvSpPr>
        <p:spPr bwMode="auto">
          <a:xfrm>
            <a:off x="889033" y="1556792"/>
            <a:ext cx="759188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l-PL" sz="24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Wyłączenie stosowania zasad konkurencyjności:</a:t>
            </a:r>
          </a:p>
          <a:p>
            <a:r>
              <a:rPr lang="pl-PL" sz="24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l-PL" sz="20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(art. 43a ust. 5 ustawy)</a:t>
            </a:r>
            <a:endParaRPr lang="pl-PL" sz="24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Prostokąt 2"/>
          <p:cNvSpPr/>
          <p:nvPr/>
        </p:nvSpPr>
        <p:spPr>
          <a:xfrm>
            <a:off x="935815" y="2780928"/>
            <a:ext cx="7591887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zadania o wartości poniżej </a:t>
            </a:r>
            <a:r>
              <a:rPr lang="pl-PL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30 000 euro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pl-PL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pl-PL" sz="2800" b="1" dirty="0">
                <a:latin typeface="Arial" panose="020B0604020202020204" pitchFamily="34" charset="0"/>
                <a:cs typeface="Arial" panose="020B0604020202020204" pitchFamily="34" charset="0"/>
              </a:rPr>
              <a:t>każde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 dobrowolne zastosowanie przepisów o zamówieniach publicznych – przetarg nieograniczony albo przetarg ograniczony</a:t>
            </a:r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A3868-AB84-4368-8174-77A2CFABE503}" type="slidenum">
              <a:rPr lang="pl-PL" smtClean="0"/>
              <a:pPr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422544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 Box 5"/>
          <p:cNvSpPr txBox="1">
            <a:spLocks noChangeArrowheads="1"/>
          </p:cNvSpPr>
          <p:nvPr/>
        </p:nvSpPr>
        <p:spPr bwMode="auto">
          <a:xfrm>
            <a:off x="900609" y="6525295"/>
            <a:ext cx="758031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>
              <a:latin typeface="Calibri" pitchFamily="34" charset="0"/>
            </a:endParaRPr>
          </a:p>
        </p:txBody>
      </p:sp>
      <p:sp>
        <p:nvSpPr>
          <p:cNvPr id="61" name="Text Box 7"/>
          <p:cNvSpPr txBox="1">
            <a:spLocks noChangeArrowheads="1"/>
          </p:cNvSpPr>
          <p:nvPr/>
        </p:nvSpPr>
        <p:spPr bwMode="auto">
          <a:xfrm>
            <a:off x="519609" y="6760245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>
              <a:latin typeface="Calibri" pitchFamily="34" charset="0"/>
            </a:endParaRPr>
          </a:p>
        </p:txBody>
      </p:sp>
      <p:sp>
        <p:nvSpPr>
          <p:cNvPr id="62" name="Text Box 9"/>
          <p:cNvSpPr txBox="1">
            <a:spLocks noChangeArrowheads="1"/>
          </p:cNvSpPr>
          <p:nvPr/>
        </p:nvSpPr>
        <p:spPr bwMode="auto">
          <a:xfrm>
            <a:off x="7793534" y="6760245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>
              <a:latin typeface="Calibri" pitchFamily="34" charset="0"/>
            </a:endParaRPr>
          </a:p>
        </p:txBody>
      </p:sp>
      <p:pic>
        <p:nvPicPr>
          <p:cNvPr id="13" name="Obraz 23" descr="logo_ministerstwa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7664" y="260648"/>
            <a:ext cx="935038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55776" y="188640"/>
            <a:ext cx="1512168" cy="9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4" descr="https://encrypted-tbn0.gstatic.com/images?q=tbn:ANd9GcTkX0Rh93x6eulLN4WKMtl8Fd9ma6thXQiEPf0DXT7GMoNw0TyEu4dve7z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9512" y="332656"/>
            <a:ext cx="1188131" cy="792088"/>
          </a:xfrm>
          <a:prstGeom prst="rect">
            <a:avLst/>
          </a:prstGeom>
          <a:noFill/>
        </p:spPr>
      </p:pic>
      <p:sp>
        <p:nvSpPr>
          <p:cNvPr id="9" name="Tytuł 7"/>
          <p:cNvSpPr txBox="1">
            <a:spLocks/>
          </p:cNvSpPr>
          <p:nvPr/>
        </p:nvSpPr>
        <p:spPr>
          <a:xfrm>
            <a:off x="612648" y="228600"/>
            <a:ext cx="8153400" cy="990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br>
              <a:rPr lang="pl-PL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endParaRPr kumimoji="0" lang="pl-PL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ntique Olive" pitchFamily="34" charset="0"/>
              <a:ea typeface="+mj-ea"/>
              <a:cs typeface="+mj-cs"/>
            </a:endParaRPr>
          </a:p>
        </p:txBody>
      </p:sp>
      <p:sp>
        <p:nvSpPr>
          <p:cNvPr id="11" name="Prostokąt 7"/>
          <p:cNvSpPr>
            <a:spLocks noChangeArrowheads="1"/>
          </p:cNvSpPr>
          <p:nvPr/>
        </p:nvSpPr>
        <p:spPr bwMode="auto">
          <a:xfrm>
            <a:off x="889033" y="1556792"/>
            <a:ext cx="7591887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l-PL" sz="24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Najkorzystniejsza oferta</a:t>
            </a:r>
          </a:p>
          <a:p>
            <a:r>
              <a:rPr lang="pl-PL" sz="20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(art. 43a ust. 3 ustawy)</a:t>
            </a:r>
          </a:p>
        </p:txBody>
      </p:sp>
      <p:sp>
        <p:nvSpPr>
          <p:cNvPr id="3" name="Prostokąt 2"/>
          <p:cNvSpPr/>
          <p:nvPr/>
        </p:nvSpPr>
        <p:spPr>
          <a:xfrm>
            <a:off x="860577" y="3212976"/>
            <a:ext cx="7591887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3600" dirty="0"/>
              <a:t>w zapytaniu ofertowym możliwe jest teraz określenie </a:t>
            </a:r>
            <a:r>
              <a:rPr lang="pl-PL" sz="3600" b="1" dirty="0">
                <a:solidFill>
                  <a:srgbClr val="FF0000"/>
                </a:solidFill>
              </a:rPr>
              <a:t>jednego kryterium </a:t>
            </a:r>
            <a:r>
              <a:rPr lang="pl-PL" sz="3600" dirty="0"/>
              <a:t>oceny ofert – cena lub koszt</a:t>
            </a:r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A3868-AB84-4368-8174-77A2CFABE503}" type="slidenum">
              <a:rPr lang="pl-PL" smtClean="0"/>
              <a:pPr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189822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 Box 5"/>
          <p:cNvSpPr txBox="1">
            <a:spLocks noChangeArrowheads="1"/>
          </p:cNvSpPr>
          <p:nvPr/>
        </p:nvSpPr>
        <p:spPr bwMode="auto">
          <a:xfrm>
            <a:off x="900609" y="6525295"/>
            <a:ext cx="758031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>
              <a:latin typeface="Calibri" pitchFamily="34" charset="0"/>
            </a:endParaRPr>
          </a:p>
        </p:txBody>
      </p:sp>
      <p:sp>
        <p:nvSpPr>
          <p:cNvPr id="61" name="Text Box 7"/>
          <p:cNvSpPr txBox="1">
            <a:spLocks noChangeArrowheads="1"/>
          </p:cNvSpPr>
          <p:nvPr/>
        </p:nvSpPr>
        <p:spPr bwMode="auto">
          <a:xfrm>
            <a:off x="519609" y="6760245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>
              <a:latin typeface="Calibri" pitchFamily="34" charset="0"/>
            </a:endParaRPr>
          </a:p>
        </p:txBody>
      </p:sp>
      <p:sp>
        <p:nvSpPr>
          <p:cNvPr id="62" name="Text Box 9"/>
          <p:cNvSpPr txBox="1">
            <a:spLocks noChangeArrowheads="1"/>
          </p:cNvSpPr>
          <p:nvPr/>
        </p:nvSpPr>
        <p:spPr bwMode="auto">
          <a:xfrm>
            <a:off x="7793534" y="6760245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>
              <a:latin typeface="Calibri" pitchFamily="34" charset="0"/>
            </a:endParaRPr>
          </a:p>
        </p:txBody>
      </p:sp>
      <p:pic>
        <p:nvPicPr>
          <p:cNvPr id="13" name="Obraz 23" descr="logo_ministerstwa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7664" y="260648"/>
            <a:ext cx="935038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55776" y="188640"/>
            <a:ext cx="1512168" cy="9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4" descr="https://encrypted-tbn0.gstatic.com/images?q=tbn:ANd9GcTkX0Rh93x6eulLN4WKMtl8Fd9ma6thXQiEPf0DXT7GMoNw0TyEu4dve7z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9512" y="332656"/>
            <a:ext cx="1188131" cy="792088"/>
          </a:xfrm>
          <a:prstGeom prst="rect">
            <a:avLst/>
          </a:prstGeom>
          <a:noFill/>
        </p:spPr>
      </p:pic>
      <p:sp>
        <p:nvSpPr>
          <p:cNvPr id="9" name="Tytuł 7"/>
          <p:cNvSpPr txBox="1">
            <a:spLocks/>
          </p:cNvSpPr>
          <p:nvPr/>
        </p:nvSpPr>
        <p:spPr>
          <a:xfrm>
            <a:off x="612648" y="228600"/>
            <a:ext cx="8153400" cy="990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br>
              <a:rPr lang="pl-PL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endParaRPr kumimoji="0" lang="pl-PL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ntique Olive" pitchFamily="34" charset="0"/>
              <a:ea typeface="+mj-ea"/>
              <a:cs typeface="+mj-cs"/>
            </a:endParaRPr>
          </a:p>
        </p:txBody>
      </p:sp>
      <p:sp>
        <p:nvSpPr>
          <p:cNvPr id="11" name="Prostokąt 7"/>
          <p:cNvSpPr>
            <a:spLocks noChangeArrowheads="1"/>
          </p:cNvSpPr>
          <p:nvPr/>
        </p:nvSpPr>
        <p:spPr bwMode="auto">
          <a:xfrm>
            <a:off x="889033" y="1556792"/>
            <a:ext cx="7591887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l-PL" sz="24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Termin ustalania wartości zadania</a:t>
            </a:r>
          </a:p>
          <a:p>
            <a:r>
              <a:rPr lang="pl-PL" sz="20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(art. 43a ust. 5a ustawy)</a:t>
            </a:r>
          </a:p>
        </p:txBody>
      </p:sp>
      <p:sp>
        <p:nvSpPr>
          <p:cNvPr id="3" name="Prostokąt 2"/>
          <p:cNvSpPr/>
          <p:nvPr/>
        </p:nvSpPr>
        <p:spPr>
          <a:xfrm>
            <a:off x="935815" y="2780928"/>
            <a:ext cx="7591887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2800" dirty="0"/>
              <a:t>Ustalenie wartości zadania ujętego w zestawieniu rzeczowo-finansowym operacji – nie wcześniej niż</a:t>
            </a:r>
          </a:p>
          <a:p>
            <a:pPr algn="just"/>
            <a:r>
              <a:rPr lang="pl-PL" sz="2800" b="1" dirty="0"/>
              <a:t>3 miesiące / 6 miesięcy </a:t>
            </a:r>
            <a:r>
              <a:rPr lang="pl-PL" sz="2800" dirty="0"/>
              <a:t>(roboty budowlane)</a:t>
            </a:r>
          </a:p>
          <a:p>
            <a:pPr algn="just"/>
            <a:r>
              <a:rPr lang="pl-PL" sz="2800" dirty="0"/>
              <a:t> </a:t>
            </a:r>
            <a:r>
              <a:rPr lang="pl-PL" sz="2800" u="sng" dirty="0"/>
              <a:t>przed dniem udostępnienia </a:t>
            </a:r>
            <a:r>
              <a:rPr lang="pl-PL" sz="2800" dirty="0"/>
              <a:t>zapytania ofertowego albo – gdy nie udostępniono zapytania ofertowego – </a:t>
            </a:r>
            <a:r>
              <a:rPr lang="pl-PL" sz="2800" u="sng" dirty="0"/>
              <a:t>przed dniem zawarcia umowy </a:t>
            </a:r>
            <a:r>
              <a:rPr lang="pl-PL" sz="2800" dirty="0"/>
              <a:t>z wykonawcą</a:t>
            </a:r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A3868-AB84-4368-8174-77A2CFABE503}" type="slidenum">
              <a:rPr lang="pl-PL" smtClean="0"/>
              <a:pPr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538849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 Box 5"/>
          <p:cNvSpPr txBox="1">
            <a:spLocks noChangeArrowheads="1"/>
          </p:cNvSpPr>
          <p:nvPr/>
        </p:nvSpPr>
        <p:spPr bwMode="auto">
          <a:xfrm>
            <a:off x="900609" y="6525295"/>
            <a:ext cx="758031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>
              <a:latin typeface="Calibri" pitchFamily="34" charset="0"/>
            </a:endParaRPr>
          </a:p>
        </p:txBody>
      </p:sp>
      <p:sp>
        <p:nvSpPr>
          <p:cNvPr id="61" name="Text Box 7"/>
          <p:cNvSpPr txBox="1">
            <a:spLocks noChangeArrowheads="1"/>
          </p:cNvSpPr>
          <p:nvPr/>
        </p:nvSpPr>
        <p:spPr bwMode="auto">
          <a:xfrm>
            <a:off x="519609" y="6760245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>
              <a:latin typeface="Calibri" pitchFamily="34" charset="0"/>
            </a:endParaRPr>
          </a:p>
        </p:txBody>
      </p:sp>
      <p:sp>
        <p:nvSpPr>
          <p:cNvPr id="62" name="Text Box 9"/>
          <p:cNvSpPr txBox="1">
            <a:spLocks noChangeArrowheads="1"/>
          </p:cNvSpPr>
          <p:nvPr/>
        </p:nvSpPr>
        <p:spPr bwMode="auto">
          <a:xfrm>
            <a:off x="7793534" y="6760245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>
              <a:latin typeface="Calibri" pitchFamily="34" charset="0"/>
            </a:endParaRPr>
          </a:p>
        </p:txBody>
      </p:sp>
      <p:pic>
        <p:nvPicPr>
          <p:cNvPr id="13" name="Obraz 23" descr="logo_ministerstwa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7664" y="260648"/>
            <a:ext cx="935038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55776" y="188640"/>
            <a:ext cx="1512168" cy="9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4" descr="https://encrypted-tbn0.gstatic.com/images?q=tbn:ANd9GcTkX0Rh93x6eulLN4WKMtl8Fd9ma6thXQiEPf0DXT7GMoNw0TyEu4dve7z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9512" y="332656"/>
            <a:ext cx="1188131" cy="792088"/>
          </a:xfrm>
          <a:prstGeom prst="rect">
            <a:avLst/>
          </a:prstGeom>
          <a:noFill/>
        </p:spPr>
      </p:pic>
      <p:sp>
        <p:nvSpPr>
          <p:cNvPr id="9" name="Tytuł 7"/>
          <p:cNvSpPr txBox="1">
            <a:spLocks/>
          </p:cNvSpPr>
          <p:nvPr/>
        </p:nvSpPr>
        <p:spPr>
          <a:xfrm>
            <a:off x="612648" y="228600"/>
            <a:ext cx="8153400" cy="990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br>
              <a:rPr lang="pl-PL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endParaRPr kumimoji="0" lang="pl-PL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ntique Olive" pitchFamily="34" charset="0"/>
              <a:ea typeface="+mj-ea"/>
              <a:cs typeface="+mj-cs"/>
            </a:endParaRPr>
          </a:p>
        </p:txBody>
      </p:sp>
      <p:sp>
        <p:nvSpPr>
          <p:cNvPr id="11" name="Prostokąt 7"/>
          <p:cNvSpPr>
            <a:spLocks noChangeArrowheads="1"/>
          </p:cNvSpPr>
          <p:nvPr/>
        </p:nvSpPr>
        <p:spPr bwMode="auto">
          <a:xfrm>
            <a:off x="889033" y="1556792"/>
            <a:ext cx="7591887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l-PL" sz="24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Brak możliwości wyboru najkorzystniejszej oferty </a:t>
            </a:r>
            <a:r>
              <a:rPr lang="pl-PL" sz="20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(art. 43a ust. 5c ustawy)</a:t>
            </a:r>
          </a:p>
        </p:txBody>
      </p:sp>
      <p:sp>
        <p:nvSpPr>
          <p:cNvPr id="3" name="Prostokąt 2"/>
          <p:cNvSpPr/>
          <p:nvPr/>
        </p:nvSpPr>
        <p:spPr>
          <a:xfrm>
            <a:off x="895599" y="2492896"/>
            <a:ext cx="7591887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W przypadku gdy:</a:t>
            </a:r>
          </a:p>
          <a:p>
            <a:pPr lvl="0" algn="just"/>
            <a:endParaRPr lang="pl-PL" sz="2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pl-PL" sz="2100" b="1" dirty="0">
                <a:latin typeface="Arial" panose="020B0604020202020204" pitchFamily="34" charset="0"/>
                <a:cs typeface="Arial" panose="020B0604020202020204" pitchFamily="34" charset="0"/>
              </a:rPr>
              <a:t>nie została złożona </a:t>
            </a:r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żadna oferta / oferta dodatkowa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pl-PL" sz="2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złożono oferty dodatkowe </a:t>
            </a:r>
            <a:r>
              <a:rPr lang="pl-PL" sz="2100" b="1" dirty="0">
                <a:latin typeface="Arial" panose="020B0604020202020204" pitchFamily="34" charset="0"/>
                <a:cs typeface="Arial" panose="020B0604020202020204" pitchFamily="34" charset="0"/>
              </a:rPr>
              <a:t>o takiej samej najniższej cenie </a:t>
            </a:r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lub o takim samym najniższym koszcie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pl-PL" sz="2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wszystkie oferty zostały </a:t>
            </a:r>
            <a:r>
              <a:rPr lang="pl-PL" sz="2100" b="1" dirty="0">
                <a:latin typeface="Arial" panose="020B0604020202020204" pitchFamily="34" charset="0"/>
                <a:cs typeface="Arial" panose="020B0604020202020204" pitchFamily="34" charset="0"/>
              </a:rPr>
              <a:t>odrzucone</a:t>
            </a:r>
          </a:p>
          <a:p>
            <a:pPr lvl="0" algn="just"/>
            <a:endParaRPr lang="pl-PL" sz="2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Beneficjent </a:t>
            </a:r>
            <a:r>
              <a:rPr lang="pl-PL" sz="21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może zawrzeć umowę na wykonanie tego zadania z wybranym wykonawcą</a:t>
            </a:r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, niepowiązanym osobowo lub kapitałowo.</a:t>
            </a:r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A3868-AB84-4368-8174-77A2CFABE503}" type="slidenum">
              <a:rPr lang="pl-PL" smtClean="0"/>
              <a:pPr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888891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 Box 5"/>
          <p:cNvSpPr txBox="1">
            <a:spLocks noChangeArrowheads="1"/>
          </p:cNvSpPr>
          <p:nvPr/>
        </p:nvSpPr>
        <p:spPr bwMode="auto">
          <a:xfrm>
            <a:off x="900609" y="6525295"/>
            <a:ext cx="758031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>
              <a:latin typeface="Calibri" pitchFamily="34" charset="0"/>
            </a:endParaRPr>
          </a:p>
        </p:txBody>
      </p:sp>
      <p:sp>
        <p:nvSpPr>
          <p:cNvPr id="61" name="Text Box 7"/>
          <p:cNvSpPr txBox="1">
            <a:spLocks noChangeArrowheads="1"/>
          </p:cNvSpPr>
          <p:nvPr/>
        </p:nvSpPr>
        <p:spPr bwMode="auto">
          <a:xfrm>
            <a:off x="519609" y="6760245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>
              <a:latin typeface="Calibri" pitchFamily="34" charset="0"/>
            </a:endParaRPr>
          </a:p>
        </p:txBody>
      </p:sp>
      <p:sp>
        <p:nvSpPr>
          <p:cNvPr id="62" name="Text Box 9"/>
          <p:cNvSpPr txBox="1">
            <a:spLocks noChangeArrowheads="1"/>
          </p:cNvSpPr>
          <p:nvPr/>
        </p:nvSpPr>
        <p:spPr bwMode="auto">
          <a:xfrm>
            <a:off x="7793534" y="6760245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>
              <a:latin typeface="Calibri" pitchFamily="34" charset="0"/>
            </a:endParaRPr>
          </a:p>
        </p:txBody>
      </p:sp>
      <p:pic>
        <p:nvPicPr>
          <p:cNvPr id="13" name="Obraz 23" descr="logo_ministerstwa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7664" y="260648"/>
            <a:ext cx="935038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55776" y="188640"/>
            <a:ext cx="1512168" cy="9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4" descr="https://encrypted-tbn0.gstatic.com/images?q=tbn:ANd9GcTkX0Rh93x6eulLN4WKMtl8Fd9ma6thXQiEPf0DXT7GMoNw0TyEu4dve7z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9512" y="332656"/>
            <a:ext cx="1188131" cy="792088"/>
          </a:xfrm>
          <a:prstGeom prst="rect">
            <a:avLst/>
          </a:prstGeom>
          <a:noFill/>
        </p:spPr>
      </p:pic>
      <p:sp>
        <p:nvSpPr>
          <p:cNvPr id="9" name="Tytuł 7"/>
          <p:cNvSpPr txBox="1">
            <a:spLocks/>
          </p:cNvSpPr>
          <p:nvPr/>
        </p:nvSpPr>
        <p:spPr>
          <a:xfrm>
            <a:off x="612648" y="228600"/>
            <a:ext cx="8153400" cy="990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br>
              <a:rPr lang="pl-PL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endParaRPr kumimoji="0" lang="pl-PL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ntique Olive" pitchFamily="34" charset="0"/>
              <a:ea typeface="+mj-ea"/>
              <a:cs typeface="+mj-cs"/>
            </a:endParaRPr>
          </a:p>
        </p:txBody>
      </p:sp>
      <p:sp>
        <p:nvSpPr>
          <p:cNvPr id="11" name="Prostokąt 7"/>
          <p:cNvSpPr>
            <a:spLocks noChangeArrowheads="1"/>
          </p:cNvSpPr>
          <p:nvPr/>
        </p:nvSpPr>
        <p:spPr bwMode="auto">
          <a:xfrm>
            <a:off x="889033" y="1556792"/>
            <a:ext cx="7591887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l-PL" sz="24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Uchylanie się wykonawcy od zawarcia umowy</a:t>
            </a:r>
          </a:p>
          <a:p>
            <a:r>
              <a:rPr lang="pl-PL" sz="20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(art. 43a ust. 5d ustawy)</a:t>
            </a:r>
          </a:p>
        </p:txBody>
      </p:sp>
      <p:sp>
        <p:nvSpPr>
          <p:cNvPr id="3" name="Prostokąt 2"/>
          <p:cNvSpPr/>
          <p:nvPr/>
        </p:nvSpPr>
        <p:spPr>
          <a:xfrm>
            <a:off x="900609" y="2780928"/>
            <a:ext cx="7591887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Uchylanie się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przez wykonawcę od zawarcia umowy – beneficjent może zawrzeć umowę z wykonawcą, którego oferta była kolejną najkorzystniejszą spośród pozostałych ofert, </a:t>
            </a:r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bez przeprowadzania ponownego postępowania</a:t>
            </a:r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A3868-AB84-4368-8174-77A2CFABE503}" type="slidenum">
              <a:rPr lang="pl-PL" smtClean="0"/>
              <a:pPr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994614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 Box 5"/>
          <p:cNvSpPr txBox="1">
            <a:spLocks noChangeArrowheads="1"/>
          </p:cNvSpPr>
          <p:nvPr/>
        </p:nvSpPr>
        <p:spPr bwMode="auto">
          <a:xfrm>
            <a:off x="900609" y="6525295"/>
            <a:ext cx="758031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>
              <a:latin typeface="Calibri" pitchFamily="34" charset="0"/>
            </a:endParaRPr>
          </a:p>
        </p:txBody>
      </p:sp>
      <p:sp>
        <p:nvSpPr>
          <p:cNvPr id="61" name="Text Box 7"/>
          <p:cNvSpPr txBox="1">
            <a:spLocks noChangeArrowheads="1"/>
          </p:cNvSpPr>
          <p:nvPr/>
        </p:nvSpPr>
        <p:spPr bwMode="auto">
          <a:xfrm>
            <a:off x="519609" y="6760245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>
              <a:latin typeface="Calibri" pitchFamily="34" charset="0"/>
            </a:endParaRPr>
          </a:p>
        </p:txBody>
      </p:sp>
      <p:sp>
        <p:nvSpPr>
          <p:cNvPr id="62" name="Text Box 9"/>
          <p:cNvSpPr txBox="1">
            <a:spLocks noChangeArrowheads="1"/>
          </p:cNvSpPr>
          <p:nvPr/>
        </p:nvSpPr>
        <p:spPr bwMode="auto">
          <a:xfrm>
            <a:off x="7793534" y="6760245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>
              <a:latin typeface="Calibri" pitchFamily="34" charset="0"/>
            </a:endParaRPr>
          </a:p>
        </p:txBody>
      </p:sp>
      <p:pic>
        <p:nvPicPr>
          <p:cNvPr id="13" name="Obraz 23" descr="logo_ministerstwa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7664" y="260648"/>
            <a:ext cx="935038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55776" y="188640"/>
            <a:ext cx="1512168" cy="9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4" descr="https://encrypted-tbn0.gstatic.com/images?q=tbn:ANd9GcTkX0Rh93x6eulLN4WKMtl8Fd9ma6thXQiEPf0DXT7GMoNw0TyEu4dve7z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9512" y="332656"/>
            <a:ext cx="1188131" cy="792088"/>
          </a:xfrm>
          <a:prstGeom prst="rect">
            <a:avLst/>
          </a:prstGeom>
          <a:noFill/>
        </p:spPr>
      </p:pic>
      <p:sp>
        <p:nvSpPr>
          <p:cNvPr id="9" name="Tytuł 7"/>
          <p:cNvSpPr txBox="1">
            <a:spLocks/>
          </p:cNvSpPr>
          <p:nvPr/>
        </p:nvSpPr>
        <p:spPr>
          <a:xfrm>
            <a:off x="612648" y="228600"/>
            <a:ext cx="8153400" cy="990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br>
              <a:rPr lang="pl-PL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endParaRPr kumimoji="0" lang="pl-PL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ntique Olive" pitchFamily="34" charset="0"/>
              <a:ea typeface="+mj-ea"/>
              <a:cs typeface="+mj-cs"/>
            </a:endParaRPr>
          </a:p>
        </p:txBody>
      </p:sp>
      <p:sp>
        <p:nvSpPr>
          <p:cNvPr id="11" name="Prostokąt 7"/>
          <p:cNvSpPr>
            <a:spLocks noChangeArrowheads="1"/>
          </p:cNvSpPr>
          <p:nvPr/>
        </p:nvSpPr>
        <p:spPr bwMode="auto">
          <a:xfrm>
            <a:off x="889033" y="1556792"/>
            <a:ext cx="7591887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l-PL" sz="24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Nowe rozporządzenie</a:t>
            </a:r>
          </a:p>
          <a:p>
            <a:r>
              <a:rPr lang="pl-PL" sz="20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(art. 43a ust. 6 ustawy)</a:t>
            </a:r>
            <a:endParaRPr lang="pl-PL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Prostokąt 2"/>
          <p:cNvSpPr/>
          <p:nvPr/>
        </p:nvSpPr>
        <p:spPr>
          <a:xfrm>
            <a:off x="900609" y="2780928"/>
            <a:ext cx="759188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Zmiana delegacji do wydania rozporządzenia – </a:t>
            </a:r>
          </a:p>
          <a:p>
            <a:pPr algn="just"/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21 lutego 2018 r. </a:t>
            </a:r>
            <a:r>
              <a:rPr lang="pl-PL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utraciło moc obowiązującą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dotychczasowe rozporządzenie Ministra Rolnictwa i Rozwoju Wsi z dnia 13 stycznia 2017 r. w sprawie szczegółowych warunków i trybu konkurencyjnego wyboru wykonawców zadań ujętych w zestawieniu rzeczowo-finansowym operacji i warunków dokonywania zmniejszeń kwot pomocy oraz pomocy technicznej (Dz. U. poz. 106)</a:t>
            </a:r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A3868-AB84-4368-8174-77A2CFABE503}" type="slidenum">
              <a:rPr lang="pl-PL" smtClean="0"/>
              <a:pPr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881086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 Box 5"/>
          <p:cNvSpPr txBox="1">
            <a:spLocks noChangeArrowheads="1"/>
          </p:cNvSpPr>
          <p:nvPr/>
        </p:nvSpPr>
        <p:spPr bwMode="auto">
          <a:xfrm>
            <a:off x="900609" y="6525295"/>
            <a:ext cx="758031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>
              <a:latin typeface="Calibri" pitchFamily="34" charset="0"/>
            </a:endParaRPr>
          </a:p>
        </p:txBody>
      </p:sp>
      <p:sp>
        <p:nvSpPr>
          <p:cNvPr id="61" name="Text Box 7"/>
          <p:cNvSpPr txBox="1">
            <a:spLocks noChangeArrowheads="1"/>
          </p:cNvSpPr>
          <p:nvPr/>
        </p:nvSpPr>
        <p:spPr bwMode="auto">
          <a:xfrm>
            <a:off x="519609" y="6760245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>
              <a:latin typeface="Calibri" pitchFamily="34" charset="0"/>
            </a:endParaRPr>
          </a:p>
        </p:txBody>
      </p:sp>
      <p:sp>
        <p:nvSpPr>
          <p:cNvPr id="62" name="Text Box 9"/>
          <p:cNvSpPr txBox="1">
            <a:spLocks noChangeArrowheads="1"/>
          </p:cNvSpPr>
          <p:nvPr/>
        </p:nvSpPr>
        <p:spPr bwMode="auto">
          <a:xfrm>
            <a:off x="7793534" y="6760245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l-PL">
              <a:latin typeface="Calibri" pitchFamily="34" charset="0"/>
            </a:endParaRPr>
          </a:p>
        </p:txBody>
      </p:sp>
      <p:pic>
        <p:nvPicPr>
          <p:cNvPr id="13" name="Obraz 23" descr="logo_ministerstwa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7664" y="260648"/>
            <a:ext cx="935038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55776" y="188640"/>
            <a:ext cx="1512168" cy="9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4" descr="https://encrypted-tbn0.gstatic.com/images?q=tbn:ANd9GcTkX0Rh93x6eulLN4WKMtl8Fd9ma6thXQiEPf0DXT7GMoNw0TyEu4dve7z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9512" y="332656"/>
            <a:ext cx="1188131" cy="792088"/>
          </a:xfrm>
          <a:prstGeom prst="rect">
            <a:avLst/>
          </a:prstGeom>
          <a:noFill/>
        </p:spPr>
      </p:pic>
      <p:sp>
        <p:nvSpPr>
          <p:cNvPr id="9" name="Tytuł 7"/>
          <p:cNvSpPr txBox="1">
            <a:spLocks/>
          </p:cNvSpPr>
          <p:nvPr/>
        </p:nvSpPr>
        <p:spPr>
          <a:xfrm>
            <a:off x="612648" y="228600"/>
            <a:ext cx="8153400" cy="990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br>
              <a:rPr lang="pl-PL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endParaRPr kumimoji="0" lang="pl-PL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ntique Olive" pitchFamily="34" charset="0"/>
              <a:ea typeface="+mj-ea"/>
              <a:cs typeface="+mj-cs"/>
            </a:endParaRPr>
          </a:p>
        </p:txBody>
      </p:sp>
      <p:sp>
        <p:nvSpPr>
          <p:cNvPr id="11" name="Prostokąt 7"/>
          <p:cNvSpPr>
            <a:spLocks noChangeArrowheads="1"/>
          </p:cNvSpPr>
          <p:nvPr/>
        </p:nvSpPr>
        <p:spPr bwMode="auto">
          <a:xfrm>
            <a:off x="889033" y="1556792"/>
            <a:ext cx="7591887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l-PL" sz="24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Nowe rozporządzenie</a:t>
            </a:r>
          </a:p>
          <a:p>
            <a:r>
              <a:rPr lang="pl-PL" sz="20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(art. 43a ust. 6 ustawy)</a:t>
            </a:r>
            <a:endParaRPr lang="pl-PL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Prostokąt 2"/>
          <p:cNvSpPr/>
          <p:nvPr/>
        </p:nvSpPr>
        <p:spPr>
          <a:xfrm>
            <a:off x="900609" y="2780928"/>
            <a:ext cx="7580311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Konieczne wydanie </a:t>
            </a:r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nowego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rozporządzenia, dostosowanego do zmian przepisów ustawy PROW 2014–2020.</a:t>
            </a:r>
          </a:p>
          <a:p>
            <a:pPr algn="just"/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Rozporządzenie uwzględnia także uwagi i wnioski beneficjentów oraz agencji płatniczej i podmiotów wdrażających wynikające z doświadczeń w stosowaniu przepisów dotychczasowych.</a:t>
            </a:r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A3868-AB84-4368-8174-77A2CFABE503}" type="slidenum">
              <a:rPr lang="pl-PL" smtClean="0"/>
              <a:pPr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06337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Średni">
  <a:themeElements>
    <a:clrScheme name="Niestandardowy 9">
      <a:dk1>
        <a:sysClr val="windowText" lastClr="000000"/>
      </a:dk1>
      <a:lt1>
        <a:srgbClr val="44884F"/>
      </a:lt1>
      <a:dk2>
        <a:srgbClr val="00843C"/>
      </a:dk2>
      <a:lt2>
        <a:srgbClr val="EBDDC3"/>
      </a:lt2>
      <a:accent1>
        <a:srgbClr val="44884F"/>
      </a:accent1>
      <a:accent2>
        <a:srgbClr val="44884F"/>
      </a:accent2>
      <a:accent3>
        <a:srgbClr val="A5AB81"/>
      </a:accent3>
      <a:accent4>
        <a:srgbClr val="00B050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Średni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Wykusz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Średni">
  <a:themeElements>
    <a:clrScheme name="Niestandardowy 9">
      <a:dk1>
        <a:sysClr val="windowText" lastClr="000000"/>
      </a:dk1>
      <a:lt1>
        <a:srgbClr val="44884F"/>
      </a:lt1>
      <a:dk2>
        <a:srgbClr val="00843C"/>
      </a:dk2>
      <a:lt2>
        <a:srgbClr val="EBDDC3"/>
      </a:lt2>
      <a:accent1>
        <a:srgbClr val="44884F"/>
      </a:accent1>
      <a:accent2>
        <a:srgbClr val="44884F"/>
      </a:accent2>
      <a:accent3>
        <a:srgbClr val="A5AB81"/>
      </a:accent3>
      <a:accent4>
        <a:srgbClr val="00B050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Średni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Wykusz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5006</TotalTime>
  <Words>976</Words>
  <Application>Microsoft Office PowerPoint</Application>
  <PresentationFormat>Pokaz na ekranie (4:3)</PresentationFormat>
  <Paragraphs>155</Paragraphs>
  <Slides>20</Slides>
  <Notes>20</Notes>
  <HiddenSlides>0</HiddenSlides>
  <MMClips>0</MMClips>
  <ScaleCrop>false</ScaleCrop>
  <HeadingPairs>
    <vt:vector size="6" baseType="variant">
      <vt:variant>
        <vt:lpstr>Używane czcionki</vt:lpstr>
      </vt:variant>
      <vt:variant>
        <vt:i4>8</vt:i4>
      </vt:variant>
      <vt:variant>
        <vt:lpstr>Motyw</vt:lpstr>
      </vt:variant>
      <vt:variant>
        <vt:i4>2</vt:i4>
      </vt:variant>
      <vt:variant>
        <vt:lpstr>Tytuły slajdów</vt:lpstr>
      </vt:variant>
      <vt:variant>
        <vt:i4>20</vt:i4>
      </vt:variant>
    </vt:vector>
  </HeadingPairs>
  <TitlesOfParts>
    <vt:vector size="30" baseType="lpstr">
      <vt:lpstr>Antique Olive</vt:lpstr>
      <vt:lpstr>Arial</vt:lpstr>
      <vt:lpstr>Calibri</vt:lpstr>
      <vt:lpstr>Georgia</vt:lpstr>
      <vt:lpstr>Times New Roman</vt:lpstr>
      <vt:lpstr>Tw Cen MT</vt:lpstr>
      <vt:lpstr>Wingdings</vt:lpstr>
      <vt:lpstr>Wingdings 2</vt:lpstr>
      <vt:lpstr>Średni</vt:lpstr>
      <vt:lpstr>1_Średni</vt:lpstr>
      <vt:lpstr>  Zasady konkurencyjności wydatków w ramach Programu Rozwoju Obszarów Wiejskich  na lata 2014–2020  najważniejsze zmiany od 21 lutego 2018 r.    Departament Rozwoju Obszarów Wiejskich  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Dziękuję za uwagę</vt:lpstr>
    </vt:vector>
  </TitlesOfParts>
  <Company>Ministerstwo Rolnictwa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pscian</dc:creator>
  <cp:lastModifiedBy>user</cp:lastModifiedBy>
  <cp:revision>814</cp:revision>
  <cp:lastPrinted>2018-03-02T11:05:30Z</cp:lastPrinted>
  <dcterms:created xsi:type="dcterms:W3CDTF">2015-04-28T10:36:03Z</dcterms:created>
  <dcterms:modified xsi:type="dcterms:W3CDTF">2019-02-04T10:25:59Z</dcterms:modified>
</cp:coreProperties>
</file>